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62" r:id="rId5"/>
    <p:sldId id="264" r:id="rId6"/>
    <p:sldId id="266" r:id="rId7"/>
    <p:sldId id="267" r:id="rId8"/>
    <p:sldId id="268" r:id="rId9"/>
    <p:sldId id="270" r:id="rId10"/>
    <p:sldId id="263" r:id="rId11"/>
    <p:sldId id="269" r:id="rId12"/>
    <p:sldId id="271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CC"/>
    <a:srgbClr val="00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snapVertSplitter="1" vertBarState="minimized" horzBarState="maximized">
    <p:restoredLeft sz="9305" autoAdjust="0"/>
    <p:restoredTop sz="94660"/>
  </p:normalViewPr>
  <p:slideViewPr>
    <p:cSldViewPr snapToGrid="0">
      <p:cViewPr varScale="1">
        <p:scale>
          <a:sx n="87" d="100"/>
          <a:sy n="87" d="100"/>
        </p:scale>
        <p:origin x="1099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36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ja-JP" altLang="en-US" smtClean="0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とキャプショ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用 (キャプション付き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用付きの名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または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9/29/2018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9/29/2018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9/29/2018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9/29/2018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9/29/2018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9/29/2018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 smtClean="0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9/29/2018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kumimoji="1"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 kumimoji="1">
          <a:solidFill>
            <a:schemeClr val="tx2"/>
          </a:solidFill>
        </a:defRPr>
      </a:lvl2pPr>
      <a:lvl3pPr eaLnBrk="1" hangingPunct="1">
        <a:defRPr kumimoji="1">
          <a:solidFill>
            <a:schemeClr val="tx2"/>
          </a:solidFill>
        </a:defRPr>
      </a:lvl3pPr>
      <a:lvl4pPr eaLnBrk="1" hangingPunct="1">
        <a:defRPr kumimoji="1">
          <a:solidFill>
            <a:schemeClr val="tx2"/>
          </a:solidFill>
        </a:defRPr>
      </a:lvl4pPr>
      <a:lvl5pPr eaLnBrk="1" hangingPunct="1">
        <a:defRPr kumimoji="1">
          <a:solidFill>
            <a:schemeClr val="tx2"/>
          </a:solidFill>
        </a:defRPr>
      </a:lvl5pPr>
      <a:lvl6pPr eaLnBrk="1" hangingPunct="1">
        <a:defRPr kumimoji="1">
          <a:solidFill>
            <a:schemeClr val="tx2"/>
          </a:solidFill>
        </a:defRPr>
      </a:lvl6pPr>
      <a:lvl7pPr eaLnBrk="1" hangingPunct="1">
        <a:defRPr kumimoji="1">
          <a:solidFill>
            <a:schemeClr val="tx2"/>
          </a:solidFill>
        </a:defRPr>
      </a:lvl7pPr>
      <a:lvl8pPr eaLnBrk="1" hangingPunct="1">
        <a:defRPr kumimoji="1">
          <a:solidFill>
            <a:schemeClr val="tx2"/>
          </a:solidFill>
        </a:defRPr>
      </a:lvl8pPr>
      <a:lvl9pPr eaLnBrk="1" hangingPunct="1">
        <a:defRPr kumimoji="1"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256651" y="1178710"/>
            <a:ext cx="7766936" cy="1646302"/>
          </a:xfrm>
        </p:spPr>
        <p:txBody>
          <a:bodyPr/>
          <a:lstStyle/>
          <a:p>
            <a:pPr algn="ctr"/>
            <a:r>
              <a:rPr lang="en-US" altLang="ja-JP" sz="4800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/>
            </a:r>
            <a:br>
              <a:rPr lang="en-US" altLang="ja-JP" sz="4800" dirty="0" smtClean="0">
                <a:latin typeface="Meiryo UI" panose="020B0604030504040204" pitchFamily="50" charset="-128"/>
                <a:ea typeface="Meiryo UI" panose="020B0604030504040204" pitchFamily="50" charset="-128"/>
              </a:rPr>
            </a:br>
            <a:r>
              <a:rPr lang="en-US" altLang="ja-JP" sz="4800" dirty="0">
                <a:latin typeface="Meiryo UI" panose="020B0604030504040204" pitchFamily="50" charset="-128"/>
                <a:ea typeface="Meiryo UI" panose="020B0604030504040204" pitchFamily="50" charset="-128"/>
              </a:rPr>
              <a:t/>
            </a:r>
            <a:br>
              <a:rPr lang="en-US" altLang="ja-JP" sz="4800" dirty="0">
                <a:latin typeface="Meiryo UI" panose="020B0604030504040204" pitchFamily="50" charset="-128"/>
                <a:ea typeface="Meiryo UI" panose="020B0604030504040204" pitchFamily="50" charset="-128"/>
              </a:rPr>
            </a:br>
            <a:r>
              <a:rPr lang="en-US" altLang="ja-JP" sz="4800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/>
            </a:r>
            <a:br>
              <a:rPr lang="en-US" altLang="ja-JP" sz="4800" dirty="0" smtClean="0">
                <a:latin typeface="Meiryo UI" panose="020B0604030504040204" pitchFamily="50" charset="-128"/>
                <a:ea typeface="Meiryo UI" panose="020B0604030504040204" pitchFamily="50" charset="-128"/>
              </a:rPr>
            </a:br>
            <a:r>
              <a:rPr lang="ja-JP" altLang="en-US" sz="4800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顔色モニター</a:t>
            </a:r>
            <a:r>
              <a:rPr lang="en-US" altLang="ja-JP" sz="4800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/>
            </a:r>
            <a:br>
              <a:rPr lang="en-US" altLang="ja-JP" sz="4800" dirty="0" smtClean="0">
                <a:latin typeface="Meiryo UI" panose="020B0604030504040204" pitchFamily="50" charset="-128"/>
                <a:ea typeface="Meiryo UI" panose="020B0604030504040204" pitchFamily="50" charset="-128"/>
              </a:rPr>
            </a:br>
            <a:r>
              <a:rPr lang="ja-JP" altLang="en-US" sz="4800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感情衛星「ひまわり」</a:t>
            </a:r>
            <a:endParaRPr kumimoji="1" lang="ja-JP" altLang="en-US" sz="48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119439" y="2912754"/>
            <a:ext cx="243779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グループ３</a:t>
            </a:r>
            <a:endParaRPr kumimoji="1" lang="en-US" altLang="ja-JP" dirty="0" smtClean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r>
              <a:rPr kumimoji="1"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　</a:t>
            </a:r>
            <a:r>
              <a:rPr kumimoji="1"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ja-JP" altLang="ja-JP" dirty="0" smtClean="0"/>
              <a:t>•</a:t>
            </a:r>
            <a:r>
              <a:rPr lang="ja-JP" altLang="ja-JP" dirty="0"/>
              <a:t>大西昌樹</a:t>
            </a:r>
          </a:p>
          <a:p>
            <a:r>
              <a:rPr lang="ja-JP" altLang="en-US" dirty="0" smtClean="0"/>
              <a:t>　</a:t>
            </a:r>
            <a:r>
              <a:rPr lang="ja-JP" altLang="ja-JP" dirty="0" smtClean="0"/>
              <a:t>•</a:t>
            </a:r>
            <a:r>
              <a:rPr lang="ja-JP" altLang="ja-JP" dirty="0"/>
              <a:t>八十岡恒人</a:t>
            </a:r>
          </a:p>
          <a:p>
            <a:r>
              <a:rPr lang="ja-JP" altLang="en-US" dirty="0" smtClean="0"/>
              <a:t>　</a:t>
            </a:r>
            <a:r>
              <a:rPr lang="ja-JP" altLang="ja-JP" dirty="0" smtClean="0"/>
              <a:t>•</a:t>
            </a:r>
            <a:r>
              <a:rPr lang="ja-JP" altLang="ja-JP" dirty="0"/>
              <a:t>矢頭岳人</a:t>
            </a:r>
          </a:p>
          <a:p>
            <a:r>
              <a:rPr lang="ja-JP" altLang="en-US" dirty="0" smtClean="0"/>
              <a:t>　</a:t>
            </a:r>
            <a:r>
              <a:rPr lang="ja-JP" altLang="ja-JP" dirty="0" smtClean="0"/>
              <a:t>•</a:t>
            </a:r>
            <a:r>
              <a:rPr lang="ja-JP" altLang="ja-JP" dirty="0"/>
              <a:t>安野光晴</a:t>
            </a:r>
          </a:p>
          <a:p>
            <a:r>
              <a:rPr lang="ja-JP" altLang="en-US" dirty="0" smtClean="0"/>
              <a:t>　</a:t>
            </a:r>
            <a:r>
              <a:rPr lang="ja-JP" altLang="ja-JP" dirty="0" smtClean="0"/>
              <a:t>•</a:t>
            </a:r>
            <a:r>
              <a:rPr lang="ja-JP" altLang="ja-JP" dirty="0"/>
              <a:t>萩原健太郎</a:t>
            </a:r>
          </a:p>
          <a:p>
            <a:r>
              <a:rPr lang="ja-JP" altLang="en-US" dirty="0" smtClean="0"/>
              <a:t>　</a:t>
            </a:r>
            <a:r>
              <a:rPr lang="ja-JP" altLang="ja-JP" dirty="0" smtClean="0"/>
              <a:t>•島田光</a:t>
            </a:r>
            <a:endParaRPr lang="ja-JP" altLang="ja-JP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005255" y="250020"/>
            <a:ext cx="36374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K1</a:t>
            </a:r>
            <a:r>
              <a:rPr kumimoji="1" lang="ja-JP" altLang="en-US" sz="2000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 スマート</a:t>
            </a:r>
            <a:r>
              <a:rPr kumimoji="1" lang="en-US" altLang="ja-JP" sz="2000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IoT</a:t>
            </a:r>
            <a:r>
              <a:rPr kumimoji="1" lang="ja-JP" altLang="en-US" sz="2000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システム開発実習</a:t>
            </a:r>
            <a:endParaRPr kumimoji="1" lang="ja-JP" altLang="en-US" sz="2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3204653" y="3528306"/>
            <a:ext cx="22381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2018</a:t>
            </a:r>
            <a:r>
              <a:rPr kumimoji="1" lang="ja-JP" altLang="en-US" sz="2000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年 </a:t>
            </a:r>
            <a:r>
              <a:rPr kumimoji="1" lang="en-US" altLang="ja-JP" sz="2000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9</a:t>
            </a:r>
            <a:r>
              <a:rPr kumimoji="1" lang="ja-JP" altLang="en-US" sz="2000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月 </a:t>
            </a:r>
            <a:r>
              <a:rPr kumimoji="1" lang="en-US" altLang="ja-JP" sz="2000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29</a:t>
            </a:r>
            <a:r>
              <a:rPr kumimoji="1" lang="ja-JP" altLang="en-US" sz="2000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日</a:t>
            </a:r>
            <a:endParaRPr kumimoji="1" lang="ja-JP" altLang="en-US" sz="2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6520" y="727362"/>
            <a:ext cx="1887220" cy="1796962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7137" y="5120254"/>
            <a:ext cx="1738766" cy="1738766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177" y="5031821"/>
            <a:ext cx="1772112" cy="1606915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8084" y="274011"/>
            <a:ext cx="1503680" cy="1524000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4315" y="5120254"/>
            <a:ext cx="2610723" cy="1518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526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150330" y="135350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rPr>
              <a:t>開発体制</a:t>
            </a:r>
            <a:endParaRPr kumimoji="1" lang="ja-JP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  <a:cs typeface="+mn-cs"/>
            </a:endParaRPr>
          </a:p>
        </p:txBody>
      </p:sp>
      <p:sp>
        <p:nvSpPr>
          <p:cNvPr id="3" name="Rectangle 21">
            <a:extLst>
              <a:ext uri="{FF2B5EF4-FFF2-40B4-BE49-F238E27FC236}">
                <a16:creationId xmlns:a16="http://schemas.microsoft.com/office/drawing/2014/main" id="{22396479-3483-8D45-A8D7-B8AC50D383A4}"/>
              </a:ext>
            </a:extLst>
          </p:cNvPr>
          <p:cNvSpPr/>
          <p:nvPr/>
        </p:nvSpPr>
        <p:spPr>
          <a:xfrm>
            <a:off x="844061" y="2278234"/>
            <a:ext cx="1444083" cy="9144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rPr>
              <a:t>テストデータ</a:t>
            </a:r>
            <a:endParaRPr kumimoji="0" lang="en-US" altLang="ja-JP" sz="1400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rPr>
              <a:t>(AD</a:t>
            </a:r>
            <a:r>
              <a:rPr kumimoji="0" lang="ja-JP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rPr>
              <a:t>値</a:t>
            </a:r>
            <a:r>
              <a:rPr kumimoji="0" lang="en-US" altLang="ja-JP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rPr>
              <a:t>)</a:t>
            </a:r>
            <a:endParaRPr kumimoji="0" lang="en-US" altLang="ja-JP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  <a:cs typeface="+mn-cs"/>
            </a:endParaRPr>
          </a:p>
        </p:txBody>
      </p:sp>
      <p:sp>
        <p:nvSpPr>
          <p:cNvPr id="5" name="Rectangle 21">
            <a:extLst>
              <a:ext uri="{FF2B5EF4-FFF2-40B4-BE49-F238E27FC236}">
                <a16:creationId xmlns:a16="http://schemas.microsoft.com/office/drawing/2014/main" id="{22396479-3483-8D45-A8D7-B8AC50D383A4}"/>
              </a:ext>
            </a:extLst>
          </p:cNvPr>
          <p:cNvSpPr/>
          <p:nvPr/>
        </p:nvSpPr>
        <p:spPr>
          <a:xfrm>
            <a:off x="844061" y="4172714"/>
            <a:ext cx="1444083" cy="9144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rPr>
              <a:t>心拍測定</a:t>
            </a:r>
            <a:endParaRPr kumimoji="0" lang="en-US" altLang="ja-JP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  <a:cs typeface="+mn-cs"/>
            </a:endParaRPr>
          </a:p>
        </p:txBody>
      </p:sp>
      <p:sp>
        <p:nvSpPr>
          <p:cNvPr id="6" name="Rectangle 21">
            <a:extLst>
              <a:ext uri="{FF2B5EF4-FFF2-40B4-BE49-F238E27FC236}">
                <a16:creationId xmlns:a16="http://schemas.microsoft.com/office/drawing/2014/main" id="{22396479-3483-8D45-A8D7-B8AC50D383A4}"/>
              </a:ext>
            </a:extLst>
          </p:cNvPr>
          <p:cNvSpPr/>
          <p:nvPr/>
        </p:nvSpPr>
        <p:spPr>
          <a:xfrm>
            <a:off x="5313480" y="1117646"/>
            <a:ext cx="1444083" cy="9144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rPr>
              <a:t>状態メッセージ表示</a:t>
            </a:r>
            <a:endParaRPr kumimoji="0" lang="en-US" altLang="ja-JP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  <a:cs typeface="+mn-cs"/>
            </a:endParaRPr>
          </a:p>
        </p:txBody>
      </p:sp>
      <p:sp>
        <p:nvSpPr>
          <p:cNvPr id="7" name="Rectangle 21">
            <a:extLst>
              <a:ext uri="{FF2B5EF4-FFF2-40B4-BE49-F238E27FC236}">
                <a16:creationId xmlns:a16="http://schemas.microsoft.com/office/drawing/2014/main" id="{22396479-3483-8D45-A8D7-B8AC50D383A4}"/>
              </a:ext>
            </a:extLst>
          </p:cNvPr>
          <p:cNvSpPr/>
          <p:nvPr/>
        </p:nvSpPr>
        <p:spPr>
          <a:xfrm>
            <a:off x="5313480" y="3209110"/>
            <a:ext cx="1444083" cy="9144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rPr>
              <a:t>レーダーチャートの生成</a:t>
            </a:r>
            <a:endParaRPr kumimoji="0" lang="en-US" altLang="ja-JP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  <a:cs typeface="+mn-cs"/>
            </a:endParaRPr>
          </a:p>
        </p:txBody>
      </p:sp>
      <p:sp>
        <p:nvSpPr>
          <p:cNvPr id="9" name="Rectangle 21">
            <a:extLst>
              <a:ext uri="{FF2B5EF4-FFF2-40B4-BE49-F238E27FC236}">
                <a16:creationId xmlns:a16="http://schemas.microsoft.com/office/drawing/2014/main" id="{22396479-3483-8D45-A8D7-B8AC50D383A4}"/>
              </a:ext>
            </a:extLst>
          </p:cNvPr>
          <p:cNvSpPr/>
          <p:nvPr/>
        </p:nvSpPr>
        <p:spPr>
          <a:xfrm>
            <a:off x="2869222" y="3205561"/>
            <a:ext cx="1444083" cy="9144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rPr>
              <a:t>怒りデータ</a:t>
            </a:r>
            <a:endParaRPr kumimoji="0" lang="en-US" altLang="ja-JP" sz="1400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rPr>
              <a:t>へ変換</a:t>
            </a:r>
            <a:endParaRPr kumimoji="0" lang="en-US" altLang="ja-JP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  <a:cs typeface="+mn-cs"/>
            </a:endParaRPr>
          </a:p>
        </p:txBody>
      </p:sp>
      <p:sp>
        <p:nvSpPr>
          <p:cNvPr id="10" name="Rectangle 21">
            <a:extLst>
              <a:ext uri="{FF2B5EF4-FFF2-40B4-BE49-F238E27FC236}">
                <a16:creationId xmlns:a16="http://schemas.microsoft.com/office/drawing/2014/main" id="{22396479-3483-8D45-A8D7-B8AC50D383A4}"/>
              </a:ext>
            </a:extLst>
          </p:cNvPr>
          <p:cNvSpPr/>
          <p:nvPr/>
        </p:nvSpPr>
        <p:spPr>
          <a:xfrm>
            <a:off x="5313480" y="5265407"/>
            <a:ext cx="1444083" cy="9144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rPr>
              <a:t>時系列グラフの生成</a:t>
            </a:r>
            <a:endParaRPr kumimoji="0" lang="en-US" altLang="ja-JP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  <a:cs typeface="+mn-cs"/>
            </a:endParaRPr>
          </a:p>
        </p:txBody>
      </p:sp>
      <p:sp>
        <p:nvSpPr>
          <p:cNvPr id="11" name="Rectangle 21">
            <a:extLst>
              <a:ext uri="{FF2B5EF4-FFF2-40B4-BE49-F238E27FC236}">
                <a16:creationId xmlns:a16="http://schemas.microsoft.com/office/drawing/2014/main" id="{22396479-3483-8D45-A8D7-B8AC50D383A4}"/>
              </a:ext>
            </a:extLst>
          </p:cNvPr>
          <p:cNvSpPr/>
          <p:nvPr/>
        </p:nvSpPr>
        <p:spPr>
          <a:xfrm>
            <a:off x="5744303" y="1812240"/>
            <a:ext cx="1444083" cy="9144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rPr>
              <a:t>行動の提案</a:t>
            </a:r>
            <a:endParaRPr kumimoji="0" lang="en-US" altLang="ja-JP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  <a:cs typeface="+mn-cs"/>
            </a:endParaRPr>
          </a:p>
        </p:txBody>
      </p:sp>
      <p:sp>
        <p:nvSpPr>
          <p:cNvPr id="12" name="Rectangle 21">
            <a:extLst>
              <a:ext uri="{FF2B5EF4-FFF2-40B4-BE49-F238E27FC236}">
                <a16:creationId xmlns:a16="http://schemas.microsoft.com/office/drawing/2014/main" id="{22396479-3483-8D45-A8D7-B8AC50D383A4}"/>
              </a:ext>
            </a:extLst>
          </p:cNvPr>
          <p:cNvSpPr/>
          <p:nvPr/>
        </p:nvSpPr>
        <p:spPr>
          <a:xfrm>
            <a:off x="8698519" y="3165150"/>
            <a:ext cx="1444083" cy="9144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rPr>
              <a:t>LINE</a:t>
            </a:r>
            <a:r>
              <a:rPr kumimoji="0" lang="ja-JP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rPr>
              <a:t>操作</a:t>
            </a:r>
            <a:r>
              <a:rPr kumimoji="0" lang="en-US" altLang="ja-JP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rPr>
              <a:t>/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rPr>
              <a:t>データ取得</a:t>
            </a:r>
            <a:endParaRPr kumimoji="0" lang="en-US" altLang="ja-JP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  <a:cs typeface="+mn-cs"/>
            </a:endParaRPr>
          </a:p>
        </p:txBody>
      </p:sp>
      <p:cxnSp>
        <p:nvCxnSpPr>
          <p:cNvPr id="17" name="カギ線コネクタ 16"/>
          <p:cNvCxnSpPr>
            <a:endCxn id="9" idx="0"/>
          </p:cNvCxnSpPr>
          <p:nvPr/>
        </p:nvCxnSpPr>
        <p:spPr>
          <a:xfrm>
            <a:off x="2133871" y="2735434"/>
            <a:ext cx="1457393" cy="470127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カギ線コネクタ 19"/>
          <p:cNvCxnSpPr>
            <a:stCxn id="5" idx="3"/>
            <a:endCxn id="9" idx="2"/>
          </p:cNvCxnSpPr>
          <p:nvPr/>
        </p:nvCxnSpPr>
        <p:spPr>
          <a:xfrm flipV="1">
            <a:off x="2288144" y="4119961"/>
            <a:ext cx="1303120" cy="509953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カギ線コネクタ 23"/>
          <p:cNvCxnSpPr>
            <a:stCxn id="9" idx="3"/>
            <a:endCxn id="6" idx="1"/>
          </p:cNvCxnSpPr>
          <p:nvPr/>
        </p:nvCxnSpPr>
        <p:spPr>
          <a:xfrm flipV="1">
            <a:off x="4313305" y="1574846"/>
            <a:ext cx="1000175" cy="2087915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カギ線コネクタ 26"/>
          <p:cNvCxnSpPr>
            <a:stCxn id="9" idx="3"/>
            <a:endCxn id="10" idx="1"/>
          </p:cNvCxnSpPr>
          <p:nvPr/>
        </p:nvCxnSpPr>
        <p:spPr>
          <a:xfrm>
            <a:off x="4313305" y="3662761"/>
            <a:ext cx="1000175" cy="2059846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カギ線コネクタ 29"/>
          <p:cNvCxnSpPr>
            <a:stCxn id="9" idx="3"/>
            <a:endCxn id="7" idx="1"/>
          </p:cNvCxnSpPr>
          <p:nvPr/>
        </p:nvCxnSpPr>
        <p:spPr>
          <a:xfrm>
            <a:off x="4313305" y="3662761"/>
            <a:ext cx="1000175" cy="3549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矢印コネクタ 39"/>
          <p:cNvCxnSpPr>
            <a:stCxn id="7" idx="3"/>
            <a:endCxn id="12" idx="1"/>
          </p:cNvCxnSpPr>
          <p:nvPr/>
        </p:nvCxnSpPr>
        <p:spPr>
          <a:xfrm flipV="1">
            <a:off x="6757563" y="3622350"/>
            <a:ext cx="1940956" cy="4396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矢印コネクタ 42"/>
          <p:cNvCxnSpPr>
            <a:stCxn id="10" idx="3"/>
            <a:endCxn id="12" idx="1"/>
          </p:cNvCxnSpPr>
          <p:nvPr/>
        </p:nvCxnSpPr>
        <p:spPr>
          <a:xfrm flipV="1">
            <a:off x="6757563" y="3622350"/>
            <a:ext cx="1940956" cy="2100257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カギ線コネクタ 48"/>
          <p:cNvCxnSpPr/>
          <p:nvPr/>
        </p:nvCxnSpPr>
        <p:spPr>
          <a:xfrm rot="5400000" flipH="1" flipV="1">
            <a:off x="456407" y="1364623"/>
            <a:ext cx="2364436" cy="1870483"/>
          </a:xfrm>
          <a:prstGeom prst="bentConnector3">
            <a:avLst>
              <a:gd name="adj1" fmla="val 226"/>
            </a:avLst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53" name="カギ線コネクタ 52"/>
          <p:cNvCxnSpPr/>
          <p:nvPr/>
        </p:nvCxnSpPr>
        <p:spPr>
          <a:xfrm rot="5400000" flipH="1" flipV="1">
            <a:off x="435424" y="1439828"/>
            <a:ext cx="4408391" cy="3764029"/>
          </a:xfrm>
          <a:prstGeom prst="bentConnector3">
            <a:avLst>
              <a:gd name="adj1" fmla="val -253"/>
            </a:avLst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63" name="直線コネクタ 62"/>
          <p:cNvCxnSpPr/>
          <p:nvPr/>
        </p:nvCxnSpPr>
        <p:spPr>
          <a:xfrm flipV="1">
            <a:off x="4668714" y="4641156"/>
            <a:ext cx="3636000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正方形/長方形 70"/>
          <p:cNvSpPr/>
          <p:nvPr/>
        </p:nvSpPr>
        <p:spPr>
          <a:xfrm>
            <a:off x="872826" y="1697245"/>
            <a:ext cx="885635" cy="384420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rPr>
              <a:t>八十岡</a:t>
            </a:r>
            <a:endParaRPr kumimoji="1" lang="ja-JP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  <a:cs typeface="+mn-cs"/>
            </a:endParaRPr>
          </a:p>
        </p:txBody>
      </p:sp>
      <p:sp>
        <p:nvSpPr>
          <p:cNvPr id="72" name="正方形/長方形 71"/>
          <p:cNvSpPr/>
          <p:nvPr/>
        </p:nvSpPr>
        <p:spPr>
          <a:xfrm>
            <a:off x="844061" y="3687388"/>
            <a:ext cx="885635" cy="384420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rPr>
              <a:t>矢頭</a:t>
            </a:r>
            <a:endParaRPr kumimoji="1" lang="ja-JP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  <a:cs typeface="+mn-cs"/>
            </a:endParaRPr>
          </a:p>
        </p:txBody>
      </p:sp>
      <p:sp>
        <p:nvSpPr>
          <p:cNvPr id="73" name="正方形/長方形 72"/>
          <p:cNvSpPr/>
          <p:nvPr/>
        </p:nvSpPr>
        <p:spPr>
          <a:xfrm>
            <a:off x="4956759" y="4739528"/>
            <a:ext cx="885635" cy="384420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rPr>
              <a:t>安野</a:t>
            </a:r>
            <a:endParaRPr kumimoji="1" lang="ja-JP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  <a:cs typeface="+mn-cs"/>
            </a:endParaRPr>
          </a:p>
        </p:txBody>
      </p:sp>
      <p:sp>
        <p:nvSpPr>
          <p:cNvPr id="74" name="正方形/長方形 73"/>
          <p:cNvSpPr/>
          <p:nvPr/>
        </p:nvSpPr>
        <p:spPr>
          <a:xfrm>
            <a:off x="4956759" y="3036814"/>
            <a:ext cx="885635" cy="384420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rPr>
              <a:t>萩原</a:t>
            </a:r>
            <a:endParaRPr kumimoji="1" lang="ja-JP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  <a:cs typeface="+mn-cs"/>
            </a:endParaRPr>
          </a:p>
        </p:txBody>
      </p:sp>
      <p:sp>
        <p:nvSpPr>
          <p:cNvPr id="75" name="正方形/長方形 74"/>
          <p:cNvSpPr/>
          <p:nvPr/>
        </p:nvSpPr>
        <p:spPr>
          <a:xfrm>
            <a:off x="4956759" y="908874"/>
            <a:ext cx="885635" cy="384420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rPr>
              <a:t>大西</a:t>
            </a:r>
            <a:endParaRPr kumimoji="1" lang="ja-JP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  <a:cs typeface="+mn-cs"/>
            </a:endParaRPr>
          </a:p>
        </p:txBody>
      </p:sp>
      <p:sp>
        <p:nvSpPr>
          <p:cNvPr id="77" name="正方形/長方形 76"/>
          <p:cNvSpPr/>
          <p:nvPr/>
        </p:nvSpPr>
        <p:spPr>
          <a:xfrm>
            <a:off x="8713335" y="2659797"/>
            <a:ext cx="885635" cy="384420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rPr>
              <a:t>島田</a:t>
            </a:r>
            <a:endParaRPr kumimoji="1" lang="ja-JP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  <a:cs typeface="+mn-cs"/>
            </a:endParaRPr>
          </a:p>
        </p:txBody>
      </p:sp>
      <p:cxnSp>
        <p:nvCxnSpPr>
          <p:cNvPr id="78" name="直線コネクタ 77"/>
          <p:cNvCxnSpPr/>
          <p:nvPr/>
        </p:nvCxnSpPr>
        <p:spPr>
          <a:xfrm rot="16200000" flipV="1">
            <a:off x="6052115" y="3341838"/>
            <a:ext cx="4716000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矢印コネクタ 38"/>
          <p:cNvCxnSpPr>
            <a:endCxn id="12" idx="1"/>
          </p:cNvCxnSpPr>
          <p:nvPr/>
        </p:nvCxnSpPr>
        <p:spPr>
          <a:xfrm>
            <a:off x="6893169" y="1697244"/>
            <a:ext cx="1805350" cy="1925106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線コネクタ 78"/>
          <p:cNvCxnSpPr/>
          <p:nvPr/>
        </p:nvCxnSpPr>
        <p:spPr>
          <a:xfrm flipV="1">
            <a:off x="4668714" y="2854691"/>
            <a:ext cx="3636000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1558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/>
          <p:cNvGrpSpPr/>
          <p:nvPr/>
        </p:nvGrpSpPr>
        <p:grpSpPr>
          <a:xfrm>
            <a:off x="7284240" y="148281"/>
            <a:ext cx="5067128" cy="3428742"/>
            <a:chOff x="2889592" y="494270"/>
            <a:chExt cx="6922531" cy="4787986"/>
          </a:xfrm>
        </p:grpSpPr>
        <p:pic>
          <p:nvPicPr>
            <p:cNvPr id="1028" name="Picture 4" descr="https://1.bp.blogspot.com/-qN6DM7Hf8Og/VdLrtgyLv-I/AAAAAAAAwwI/b7Ii11u40pQ/s800/house_danmen_1kai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9592" y="494270"/>
              <a:ext cx="6922531" cy="47879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https://4.bp.blogspot.com/-THJY2Lc2zhs/WUdY69JEeUI/AAAAAAABFA4/rX0fHsig6vMPLM6Q70Hwan0VnSu5PVI8gCLcBGAs/s800/pet_dog_sit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49083" y="2845659"/>
              <a:ext cx="2040021" cy="20349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 descr="https://1.bp.blogspot.com/-wT4PplU7piU/UrEiIV2kXxI/AAAAAAAAb70/u-nwtIv1gNg/s800/block_asobi_boy.png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9562"/>
            <a:stretch/>
          </p:blipFill>
          <p:spPr bwMode="auto">
            <a:xfrm>
              <a:off x="4226011" y="2837562"/>
              <a:ext cx="2285263" cy="18950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3" name="Picture 4" descr="https://1.bp.blogspot.com/-qN6DM7Hf8Og/VdLrtgyLv-I/AAAAAAAAwwI/b7Ii11u40pQ/s800/house_danmen_1kai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1649" y="3183433"/>
            <a:ext cx="5067128" cy="3428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https://4.bp.blogspot.com/-J46bq82KrxM/UZSsdFSLOYI/AAAAAAAAS0c/EDjj7aVQOeU/s800/ojiisan_obaasan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3611" y="4621152"/>
            <a:ext cx="1594702" cy="1627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https://3.bp.blogspot.com/-vSQVz9ILd7I/VtofTTKo9KI/AAAAAAAA4Wo/bVW_RMat7oY/s800/building_kaisya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504888"/>
            <a:ext cx="3691710" cy="4073611"/>
          </a:xfrm>
          <a:prstGeom prst="rect">
            <a:avLst/>
          </a:prstGeom>
          <a:noFill/>
          <a:effectLst>
            <a:glow>
              <a:schemeClr val="accent1"/>
            </a:glow>
            <a:outerShdw dist="50800" dir="5400000" algn="ctr" rotWithShape="0">
              <a:srgbClr val="000000">
                <a:alpha val="43137"/>
              </a:srgbClr>
            </a:outerShdw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https://2.bp.blogspot.com/-47rRGlJCk2M/Ugsrla17PBI/AAAAAAAAXF8/Xu7TePCXAhY/s800/gomasuri_businessman.pn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962"/>
          <a:stretch/>
        </p:blipFill>
        <p:spPr bwMode="auto">
          <a:xfrm>
            <a:off x="915062" y="4212393"/>
            <a:ext cx="1302050" cy="2291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sz="4000" dirty="0" smtClean="0"/>
              <a:t>様々な方々に対して展開可能</a:t>
            </a:r>
            <a:endParaRPr kumimoji="1" lang="ja-JP" altLang="en-US" sz="4000" dirty="0"/>
          </a:p>
        </p:txBody>
      </p:sp>
    </p:spTree>
    <p:extLst>
      <p:ext uri="{BB962C8B-B14F-4D97-AF65-F5344CB8AC3E}">
        <p14:creationId xmlns:p14="http://schemas.microsoft.com/office/powerpoint/2010/main" val="21089533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7620" y="298938"/>
            <a:ext cx="4348895" cy="6293392"/>
          </a:xfrm>
          <a:prstGeom prst="rect">
            <a:avLst/>
          </a:prstGeom>
        </p:spPr>
      </p:pic>
      <p:sp>
        <p:nvSpPr>
          <p:cNvPr id="6" name="角丸四角形吹き出し 5"/>
          <p:cNvSpPr/>
          <p:nvPr/>
        </p:nvSpPr>
        <p:spPr>
          <a:xfrm>
            <a:off x="246186" y="738554"/>
            <a:ext cx="4677506" cy="3525715"/>
          </a:xfrm>
          <a:prstGeom prst="wedgeRoundRectCallout">
            <a:avLst>
              <a:gd name="adj1" fmla="val 57799"/>
              <a:gd name="adj2" fmla="val -1943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kumimoji="1" lang="ja-JP" altLang="en-US" sz="4000" dirty="0" smtClean="0"/>
              <a:t>よりよい社会</a:t>
            </a:r>
            <a:endParaRPr kumimoji="1" lang="en-US" altLang="ja-JP" sz="4000" dirty="0" smtClean="0"/>
          </a:p>
          <a:p>
            <a:pPr lvl="1"/>
            <a:r>
              <a:rPr kumimoji="1" lang="ja-JP" altLang="en-US" sz="4000" dirty="0" smtClean="0"/>
              <a:t>を築くため、</a:t>
            </a:r>
            <a:endParaRPr kumimoji="1" lang="en-US" altLang="ja-JP" sz="4000" dirty="0" smtClean="0"/>
          </a:p>
          <a:p>
            <a:pPr lvl="1"/>
            <a:r>
              <a:rPr kumimoji="1" lang="ja-JP" altLang="en-US" sz="4000" dirty="0" smtClean="0"/>
              <a:t>パパは今日も</a:t>
            </a:r>
            <a:endParaRPr kumimoji="1" lang="en-US" altLang="ja-JP" sz="4000" dirty="0" smtClean="0"/>
          </a:p>
          <a:p>
            <a:pPr lvl="1"/>
            <a:r>
              <a:rPr kumimoji="1" lang="ja-JP" altLang="en-US" sz="4000" dirty="0" smtClean="0"/>
              <a:t>頑張ります。</a:t>
            </a:r>
            <a:endParaRPr kumimoji="1" lang="ja-JP" altLang="en-US" sz="4000" dirty="0"/>
          </a:p>
        </p:txBody>
      </p:sp>
    </p:spTree>
    <p:extLst>
      <p:ext uri="{BB962C8B-B14F-4D97-AF65-F5344CB8AC3E}">
        <p14:creationId xmlns:p14="http://schemas.microsoft.com/office/powerpoint/2010/main" val="34414054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38706" y="36438"/>
            <a:ext cx="31534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開発サービスのコンセプト</a:t>
            </a:r>
            <a:endParaRPr kumimoji="1" lang="ja-JP" altLang="en-US" sz="24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5" name="テキスト ボックス 24"/>
          <p:cNvSpPr txBox="1"/>
          <p:nvPr/>
        </p:nvSpPr>
        <p:spPr>
          <a:xfrm>
            <a:off x="300782" y="435351"/>
            <a:ext cx="11891218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スマート</a:t>
            </a:r>
            <a:r>
              <a:rPr kumimoji="1" lang="en-US" altLang="ja-JP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SE</a:t>
            </a:r>
            <a:r>
              <a:rPr kumimoji="1"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では、ソリューション開発の手法～デバイスレイヤ～</a:t>
            </a:r>
            <a:r>
              <a:rPr kumimoji="1" lang="en-US" altLang="ja-JP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NW</a:t>
            </a:r>
            <a:r>
              <a:rPr kumimoji="1"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レイヤ～</a:t>
            </a:r>
            <a:r>
              <a:rPr kumimoji="1" lang="en-US" altLang="ja-JP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AI</a:t>
            </a:r>
            <a:r>
              <a:rPr kumimoji="1"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ビッグデータ解析まで、総合的に学んできました。</a:t>
            </a:r>
            <a:endParaRPr kumimoji="1" lang="en-US" altLang="ja-JP" dirty="0" smtClean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endParaRPr kumimoji="1" lang="en-US" altLang="ja-JP" sz="900" dirty="0" smtClean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r>
              <a:rPr kumimoji="1" lang="ja-JP" altLang="en-US" sz="2000" dirty="0" smtClean="0">
                <a:solidFill>
                  <a:srgbClr val="0066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今回開発では、</a:t>
            </a:r>
            <a:endParaRPr kumimoji="1" lang="en-US" altLang="ja-JP" sz="2000" dirty="0" smtClean="0">
              <a:solidFill>
                <a:srgbClr val="006600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r>
              <a:rPr kumimoji="1" lang="ja-JP" altLang="en-US" sz="2000" dirty="0">
                <a:solidFill>
                  <a:srgbClr val="0066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　</a:t>
            </a:r>
            <a:r>
              <a:rPr kumimoji="1" lang="ja-JP" altLang="en-US" sz="2000" dirty="0" smtClean="0">
                <a:solidFill>
                  <a:srgbClr val="0066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①奥様の</a:t>
            </a:r>
            <a:r>
              <a:rPr kumimoji="1" lang="ja-JP" altLang="en-US" sz="2000" b="1" u="sng" dirty="0" smtClean="0">
                <a:solidFill>
                  <a:srgbClr val="C0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バイタルデータ（心拍）を取得</a:t>
            </a:r>
            <a:r>
              <a:rPr kumimoji="1" lang="ja-JP" altLang="en-US" sz="2000" dirty="0" smtClean="0">
                <a:solidFill>
                  <a:srgbClr val="0066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し、</a:t>
            </a:r>
            <a:endParaRPr kumimoji="1" lang="en-US" altLang="ja-JP" sz="2000" dirty="0" smtClean="0">
              <a:solidFill>
                <a:srgbClr val="006600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r>
              <a:rPr kumimoji="1" lang="ja-JP" altLang="en-US" sz="2000" dirty="0">
                <a:solidFill>
                  <a:srgbClr val="0066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　</a:t>
            </a:r>
            <a:r>
              <a:rPr kumimoji="1" lang="ja-JP" altLang="en-US" sz="2000" dirty="0" smtClean="0">
                <a:solidFill>
                  <a:srgbClr val="0066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②クラウドに蓄積した</a:t>
            </a:r>
            <a:r>
              <a:rPr kumimoji="1" lang="ja-JP" altLang="en-US" sz="2000" b="1" u="sng" dirty="0" smtClean="0">
                <a:solidFill>
                  <a:srgbClr val="C0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バイタルデータから、奥様の感情状態を解析し</a:t>
            </a:r>
            <a:r>
              <a:rPr kumimoji="1" lang="ja-JP" altLang="en-US" sz="2000" dirty="0" smtClean="0">
                <a:solidFill>
                  <a:srgbClr val="0066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、</a:t>
            </a:r>
            <a:endParaRPr kumimoji="1" lang="en-US" altLang="ja-JP" sz="2000" dirty="0" smtClean="0">
              <a:solidFill>
                <a:srgbClr val="006600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r>
              <a:rPr kumimoji="1" lang="ja-JP" altLang="en-US" sz="2000" dirty="0">
                <a:solidFill>
                  <a:srgbClr val="0066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　③</a:t>
            </a:r>
            <a:r>
              <a:rPr kumimoji="1" lang="en-US" altLang="ja-JP" sz="2000" b="1" u="sng" dirty="0" smtClean="0">
                <a:solidFill>
                  <a:srgbClr val="C0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LINE</a:t>
            </a:r>
            <a:r>
              <a:rPr kumimoji="1" lang="ja-JP" altLang="en-US" sz="2000" dirty="0" smtClean="0">
                <a:solidFill>
                  <a:srgbClr val="0066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で</a:t>
            </a:r>
            <a:r>
              <a:rPr kumimoji="1" lang="ja-JP" altLang="en-US" sz="2000" dirty="0">
                <a:solidFill>
                  <a:srgbClr val="0066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、ご主人の動きを</a:t>
            </a:r>
            <a:r>
              <a:rPr kumimoji="1" lang="ja-JP" altLang="en-US" sz="2000" b="1" u="sng" dirty="0">
                <a:solidFill>
                  <a:srgbClr val="C0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リコメンドする</a:t>
            </a:r>
            <a:r>
              <a:rPr kumimoji="1" lang="ja-JP" altLang="en-US" sz="2000" dirty="0">
                <a:solidFill>
                  <a:srgbClr val="0066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ソリューションを試作開発を</a:t>
            </a:r>
            <a:r>
              <a:rPr kumimoji="1" lang="ja-JP" altLang="en-US" sz="2000" dirty="0" smtClean="0">
                <a:solidFill>
                  <a:srgbClr val="0066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しました。</a:t>
            </a:r>
            <a:endParaRPr kumimoji="1" lang="en-US" altLang="ja-JP" sz="2000" dirty="0">
              <a:solidFill>
                <a:srgbClr val="006600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3" name="テキスト ボックス 62"/>
          <p:cNvSpPr txBox="1"/>
          <p:nvPr/>
        </p:nvSpPr>
        <p:spPr>
          <a:xfrm>
            <a:off x="397498" y="5905273"/>
            <a:ext cx="99501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商用ビジネスにおいては、</a:t>
            </a:r>
            <a:endParaRPr kumimoji="1" lang="en-US" altLang="ja-JP" dirty="0" smtClean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r>
              <a:rPr kumimoji="1"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接続デバイスや可視化ツールも、自由に選択できるよう（パブサブモデル）でのインタフェース設計をしており、</a:t>
            </a:r>
            <a:endParaRPr kumimoji="1" lang="en-US" altLang="ja-JP" dirty="0" smtClean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r>
              <a:rPr kumimoji="1" lang="ja-JP" altLang="en-US" u="sng" dirty="0" smtClean="0">
                <a:solidFill>
                  <a:srgbClr val="C0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さまざまなシーンで使っていただけることをイメージ</a:t>
            </a:r>
            <a:r>
              <a:rPr kumimoji="1"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している。</a:t>
            </a:r>
            <a:endParaRPr kumimoji="1" lang="en-US" altLang="ja-JP" dirty="0" smtClean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grpSp>
        <p:nvGrpSpPr>
          <p:cNvPr id="3" name="グループ化 2"/>
          <p:cNvGrpSpPr/>
          <p:nvPr/>
        </p:nvGrpSpPr>
        <p:grpSpPr>
          <a:xfrm>
            <a:off x="776558" y="2474411"/>
            <a:ext cx="7932382" cy="3110556"/>
            <a:chOff x="794143" y="2491997"/>
            <a:chExt cx="6100307" cy="2620259"/>
          </a:xfrm>
        </p:grpSpPr>
        <p:pic>
          <p:nvPicPr>
            <p:cNvPr id="44" name="図 4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35690" y="4640037"/>
              <a:ext cx="517893" cy="333090"/>
            </a:xfrm>
            <a:prstGeom prst="rect">
              <a:avLst/>
            </a:prstGeom>
          </p:spPr>
        </p:pic>
        <p:sp>
          <p:nvSpPr>
            <p:cNvPr id="50" name="テキスト ボックス 49"/>
            <p:cNvSpPr txBox="1"/>
            <p:nvPr/>
          </p:nvSpPr>
          <p:spPr>
            <a:xfrm>
              <a:off x="1053166" y="4483417"/>
              <a:ext cx="945782" cy="6222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rPr>
                <a:t>デバイスの</a:t>
              </a:r>
              <a:endParaRPr kumimoji="1" lang="en-US" altLang="ja-JP" sz="1400" dirty="0" smtClean="0">
                <a:latin typeface="Meiryo UI" panose="020B0604030504040204" pitchFamily="50" charset="-128"/>
                <a:ea typeface="Meiryo UI" panose="020B0604030504040204" pitchFamily="50" charset="-128"/>
              </a:endParaRPr>
            </a:p>
            <a:p>
              <a:r>
                <a:rPr kumimoji="1" lang="ja-JP" altLang="en-US" sz="1400" dirty="0">
                  <a:latin typeface="Meiryo UI" panose="020B0604030504040204" pitchFamily="50" charset="-128"/>
                  <a:ea typeface="Meiryo UI" panose="020B0604030504040204" pitchFamily="50" charset="-128"/>
                </a:rPr>
                <a:t>センサ</a:t>
              </a:r>
              <a:r>
                <a: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rPr>
                <a:t>ーから</a:t>
              </a:r>
              <a:endParaRPr kumimoji="1" lang="en-US" altLang="ja-JP" sz="1400" dirty="0" smtClean="0">
                <a:latin typeface="Meiryo UI" panose="020B0604030504040204" pitchFamily="50" charset="-128"/>
                <a:ea typeface="Meiryo UI" panose="020B0604030504040204" pitchFamily="50" charset="-128"/>
              </a:endParaRPr>
            </a:p>
            <a:p>
              <a:r>
                <a: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rPr>
                <a:t>取得したデータ</a:t>
              </a:r>
              <a:endParaRPr kumimoji="1" lang="ja-JP" altLang="en-US" sz="1400" dirty="0"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sp>
          <p:nvSpPr>
            <p:cNvPr id="51" name="円柱 50"/>
            <p:cNvSpPr/>
            <p:nvPr/>
          </p:nvSpPr>
          <p:spPr>
            <a:xfrm>
              <a:off x="3007424" y="2883378"/>
              <a:ext cx="955541" cy="780765"/>
            </a:xfrm>
            <a:prstGeom prst="can">
              <a:avLst>
                <a:gd name="adj" fmla="val 19369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1400" dirty="0">
                  <a:latin typeface="Meiryo UI" panose="020B0604030504040204" pitchFamily="50" charset="-128"/>
                  <a:ea typeface="Meiryo UI" panose="020B0604030504040204" pitchFamily="50" charset="-128"/>
                </a:rPr>
                <a:t>クラウド</a:t>
              </a:r>
              <a:r>
                <a:rPr kumimoji="1" lang="en-US" altLang="ja-JP" sz="1400" dirty="0">
                  <a:latin typeface="Meiryo UI" panose="020B0604030504040204" pitchFamily="50" charset="-128"/>
                  <a:ea typeface="Meiryo UI" panose="020B0604030504040204" pitchFamily="50" charset="-128"/>
                </a:rPr>
                <a:t>/</a:t>
              </a:r>
            </a:p>
            <a:p>
              <a:pPr algn="ctr"/>
              <a:r>
                <a:rPr kumimoji="1" lang="ja-JP" altLang="en-US" sz="1400" dirty="0">
                  <a:latin typeface="Meiryo UI" panose="020B0604030504040204" pitchFamily="50" charset="-128"/>
                  <a:ea typeface="Meiryo UI" panose="020B0604030504040204" pitchFamily="50" charset="-128"/>
                </a:rPr>
                <a:t>ビッグデータ・</a:t>
              </a:r>
              <a:r>
                <a:rPr kumimoji="1" lang="en-US" altLang="ja-JP" sz="1400" dirty="0">
                  <a:latin typeface="Meiryo UI" panose="020B0604030504040204" pitchFamily="50" charset="-128"/>
                  <a:ea typeface="Meiryo UI" panose="020B0604030504040204" pitchFamily="50" charset="-128"/>
                </a:rPr>
                <a:t>AI</a:t>
              </a:r>
              <a:endParaRPr kumimoji="1" lang="ja-JP" altLang="en-US" sz="1400" dirty="0"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sp>
          <p:nvSpPr>
            <p:cNvPr id="52" name="雲 51"/>
            <p:cNvSpPr/>
            <p:nvPr/>
          </p:nvSpPr>
          <p:spPr>
            <a:xfrm>
              <a:off x="1829138" y="3903749"/>
              <a:ext cx="3095106" cy="371934"/>
            </a:xfrm>
            <a:prstGeom prst="clou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rPr>
                <a:t>４</a:t>
              </a:r>
              <a:r>
                <a:rPr kumimoji="1" lang="en-US" altLang="ja-JP" sz="1400" dirty="0" smtClean="0">
                  <a:latin typeface="Meiryo UI" panose="020B0604030504040204" pitchFamily="50" charset="-128"/>
                  <a:ea typeface="Meiryo UI" panose="020B0604030504040204" pitchFamily="50" charset="-128"/>
                </a:rPr>
                <a:t>G</a:t>
              </a:r>
              <a:r>
                <a: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rPr>
                <a:t>回線</a:t>
              </a:r>
              <a:endParaRPr kumimoji="1" lang="ja-JP" altLang="en-US" sz="1400" dirty="0"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sp>
          <p:nvSpPr>
            <p:cNvPr id="53" name="テキスト ボックス 52"/>
            <p:cNvSpPr txBox="1"/>
            <p:nvPr/>
          </p:nvSpPr>
          <p:spPr>
            <a:xfrm>
              <a:off x="1053166" y="3853540"/>
              <a:ext cx="742375" cy="2592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rPr>
                <a:t>ネットワーク</a:t>
              </a:r>
              <a:endParaRPr kumimoji="1" lang="ja-JP" altLang="en-US" sz="1400" dirty="0"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sp>
          <p:nvSpPr>
            <p:cNvPr id="54" name="テキスト ボックス 53"/>
            <p:cNvSpPr txBox="1"/>
            <p:nvPr/>
          </p:nvSpPr>
          <p:spPr>
            <a:xfrm>
              <a:off x="1053166" y="3050158"/>
              <a:ext cx="985231" cy="4407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rPr>
                <a:t>クラウド、</a:t>
              </a:r>
              <a:endParaRPr kumimoji="1" lang="en-US" altLang="ja-JP" sz="1400" dirty="0" smtClean="0">
                <a:latin typeface="Meiryo UI" panose="020B0604030504040204" pitchFamily="50" charset="-128"/>
                <a:ea typeface="Meiryo UI" panose="020B0604030504040204" pitchFamily="50" charset="-128"/>
              </a:endParaRPr>
            </a:p>
            <a:p>
              <a:r>
                <a: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rPr>
                <a:t>ビッグデータ、</a:t>
              </a:r>
              <a:r>
                <a:rPr kumimoji="1" lang="en-US" altLang="ja-JP" sz="1400" dirty="0" smtClean="0">
                  <a:latin typeface="Meiryo UI" panose="020B0604030504040204" pitchFamily="50" charset="-128"/>
                  <a:ea typeface="Meiryo UI" panose="020B0604030504040204" pitchFamily="50" charset="-128"/>
                </a:rPr>
                <a:t>AI</a:t>
              </a:r>
              <a:endParaRPr kumimoji="1" lang="ja-JP" altLang="en-US" sz="1400" dirty="0"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sp>
          <p:nvSpPr>
            <p:cNvPr id="56" name="テキスト ボックス 55"/>
            <p:cNvSpPr txBox="1"/>
            <p:nvPr/>
          </p:nvSpPr>
          <p:spPr>
            <a:xfrm>
              <a:off x="794143" y="2491997"/>
              <a:ext cx="1522719" cy="3370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000" b="1" dirty="0" smtClean="0">
                  <a:latin typeface="Meiryo UI" panose="020B0604030504040204" pitchFamily="50" charset="-128"/>
                  <a:ea typeface="Meiryo UI" panose="020B0604030504040204" pitchFamily="50" charset="-128"/>
                </a:rPr>
                <a:t>【</a:t>
              </a:r>
              <a:r>
                <a:rPr kumimoji="1" lang="ja-JP" altLang="en-US" sz="2000" b="1" dirty="0" smtClean="0">
                  <a:latin typeface="Meiryo UI" panose="020B0604030504040204" pitchFamily="50" charset="-128"/>
                  <a:ea typeface="Meiryo UI" panose="020B0604030504040204" pitchFamily="50" charset="-128"/>
                </a:rPr>
                <a:t>今回開発内容</a:t>
              </a:r>
              <a:r>
                <a:rPr kumimoji="1" lang="en-US" altLang="ja-JP" sz="2000" b="1" dirty="0" smtClean="0">
                  <a:latin typeface="Meiryo UI" panose="020B0604030504040204" pitchFamily="50" charset="-128"/>
                  <a:ea typeface="Meiryo UI" panose="020B0604030504040204" pitchFamily="50" charset="-128"/>
                </a:rPr>
                <a:t>】</a:t>
              </a:r>
              <a:endParaRPr kumimoji="1" lang="en-US" altLang="ja-JP" sz="2000" b="1" dirty="0"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sp>
          <p:nvSpPr>
            <p:cNvPr id="57" name="テキスト ボックス 56"/>
            <p:cNvSpPr txBox="1"/>
            <p:nvPr/>
          </p:nvSpPr>
          <p:spPr>
            <a:xfrm>
              <a:off x="2837120" y="4593729"/>
              <a:ext cx="2803568" cy="5185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rPr>
                <a:t>奥様につけた、</a:t>
              </a:r>
              <a:endParaRPr kumimoji="1" lang="en-US" altLang="ja-JP" sz="1400" dirty="0" smtClean="0">
                <a:latin typeface="Meiryo UI" panose="020B0604030504040204" pitchFamily="50" charset="-128"/>
                <a:ea typeface="Meiryo UI" panose="020B0604030504040204" pitchFamily="50" charset="-128"/>
              </a:endParaRPr>
            </a:p>
            <a:p>
              <a:r>
                <a:rPr kumimoji="1" lang="ja-JP" altLang="en-US" sz="2000" dirty="0" smtClean="0">
                  <a:solidFill>
                    <a:srgbClr val="C00000"/>
                  </a:solidFill>
                  <a:latin typeface="Meiryo UI" panose="020B0604030504040204" pitchFamily="50" charset="-128"/>
                  <a:ea typeface="Meiryo UI" panose="020B0604030504040204" pitchFamily="50" charset="-128"/>
                </a:rPr>
                <a:t>バイタルデータ</a:t>
              </a:r>
              <a:r>
                <a:rPr kumimoji="1" lang="en-US" altLang="ja-JP" sz="2000" dirty="0" smtClean="0">
                  <a:solidFill>
                    <a:srgbClr val="C00000"/>
                  </a:solidFill>
                  <a:latin typeface="Meiryo UI" panose="020B0604030504040204" pitchFamily="50" charset="-128"/>
                  <a:ea typeface="Meiryo UI" panose="020B0604030504040204" pitchFamily="50" charset="-128"/>
                </a:rPr>
                <a:t>(</a:t>
              </a:r>
              <a:r>
                <a:rPr kumimoji="1" lang="ja-JP" altLang="en-US" sz="2000" dirty="0" smtClean="0">
                  <a:solidFill>
                    <a:srgbClr val="C00000"/>
                  </a:solidFill>
                  <a:latin typeface="Meiryo UI" panose="020B0604030504040204" pitchFamily="50" charset="-128"/>
                  <a:ea typeface="Meiryo UI" panose="020B0604030504040204" pitchFamily="50" charset="-128"/>
                </a:rPr>
                <a:t>心拍センサー</a:t>
              </a:r>
              <a:r>
                <a:rPr kumimoji="1" lang="en-US" altLang="ja-JP" sz="2000" dirty="0" smtClean="0">
                  <a:solidFill>
                    <a:srgbClr val="C00000"/>
                  </a:solidFill>
                  <a:latin typeface="Meiryo UI" panose="020B0604030504040204" pitchFamily="50" charset="-128"/>
                  <a:ea typeface="Meiryo UI" panose="020B0604030504040204" pitchFamily="50" charset="-128"/>
                </a:rPr>
                <a:t>)</a:t>
              </a:r>
              <a:r>
                <a:rPr kumimoji="1" lang="ja-JP" altLang="en-US" sz="2000" dirty="0" smtClean="0">
                  <a:solidFill>
                    <a:srgbClr val="C00000"/>
                  </a:solidFill>
                  <a:latin typeface="Meiryo UI" panose="020B0604030504040204" pitchFamily="50" charset="-128"/>
                  <a:ea typeface="Meiryo UI" panose="020B0604030504040204" pitchFamily="50" charset="-128"/>
                </a:rPr>
                <a:t>取得</a:t>
              </a:r>
              <a:endParaRPr kumimoji="1" lang="en-US" altLang="ja-JP" sz="2000" dirty="0" smtClean="0">
                <a:solidFill>
                  <a:srgbClr val="C00000"/>
                </a:solidFill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pic>
          <p:nvPicPr>
            <p:cNvPr id="59" name="図 5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18338" y="3216929"/>
              <a:ext cx="619492" cy="988965"/>
            </a:xfrm>
            <a:prstGeom prst="rect">
              <a:avLst/>
            </a:prstGeom>
          </p:spPr>
        </p:pic>
        <p:sp>
          <p:nvSpPr>
            <p:cNvPr id="64" name="テキスト ボックス 63"/>
            <p:cNvSpPr txBox="1"/>
            <p:nvPr/>
          </p:nvSpPr>
          <p:spPr>
            <a:xfrm>
              <a:off x="4525219" y="3035660"/>
              <a:ext cx="553761" cy="3111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 smtClean="0">
                  <a:solidFill>
                    <a:srgbClr val="0000CC"/>
                  </a:solidFill>
                  <a:latin typeface="Meiryo UI" panose="020B0604030504040204" pitchFamily="50" charset="-128"/>
                  <a:ea typeface="Meiryo UI" panose="020B0604030504040204" pitchFamily="50" charset="-128"/>
                </a:rPr>
                <a:t>LINE</a:t>
              </a:r>
              <a:endParaRPr kumimoji="1" lang="ja-JP" altLang="en-US" dirty="0">
                <a:solidFill>
                  <a:srgbClr val="0000CC"/>
                </a:solidFill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sp>
          <p:nvSpPr>
            <p:cNvPr id="65" name="テキスト ボックス 64"/>
            <p:cNvSpPr txBox="1"/>
            <p:nvPr/>
          </p:nvSpPr>
          <p:spPr>
            <a:xfrm>
              <a:off x="1536429" y="3555500"/>
              <a:ext cx="1367390" cy="2592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1400" dirty="0" smtClean="0">
                  <a:solidFill>
                    <a:srgbClr val="0000CC"/>
                  </a:solidFill>
                  <a:latin typeface="Meiryo UI" panose="020B0604030504040204" pitchFamily="50" charset="-128"/>
                  <a:ea typeface="Meiryo UI" panose="020B0604030504040204" pitchFamily="50" charset="-128"/>
                </a:rPr>
                <a:t>汎用的なインタフェース</a:t>
              </a:r>
              <a:endParaRPr kumimoji="1" lang="ja-JP" altLang="en-US" sz="1400" dirty="0">
                <a:solidFill>
                  <a:srgbClr val="0000CC"/>
                </a:solidFill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sp>
          <p:nvSpPr>
            <p:cNvPr id="2" name="正方形/長方形 1"/>
            <p:cNvSpPr/>
            <p:nvPr/>
          </p:nvSpPr>
          <p:spPr>
            <a:xfrm>
              <a:off x="2671918" y="2588922"/>
              <a:ext cx="1803791" cy="33704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ja-JP" altLang="en-US" sz="2000" b="1" i="1" dirty="0" smtClean="0">
                  <a:solidFill>
                    <a:srgbClr val="C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eiryo UI" panose="020B0604030504040204" pitchFamily="50" charset="-128"/>
                  <a:ea typeface="Meiryo UI" panose="020B0604030504040204" pitchFamily="50" charset="-128"/>
                </a:rPr>
                <a:t>②</a:t>
              </a:r>
              <a:r>
                <a:rPr kumimoji="1" lang="ja-JP" altLang="en-US" sz="2000" dirty="0" smtClean="0">
                  <a:solidFill>
                    <a:srgbClr val="C00000"/>
                  </a:solidFill>
                  <a:latin typeface="Meiryo UI" panose="020B0604030504040204" pitchFamily="50" charset="-128"/>
                  <a:ea typeface="Meiryo UI" panose="020B0604030504040204" pitchFamily="50" charset="-128"/>
                </a:rPr>
                <a:t>リコメンド状態解析</a:t>
              </a:r>
              <a:endParaRPr lang="ja-JP" altLang="en-US" sz="2000" dirty="0">
                <a:solidFill>
                  <a:srgbClr val="C00000"/>
                </a:solidFill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cxnSp>
          <p:nvCxnSpPr>
            <p:cNvPr id="35" name="直線矢印コネクタ 34"/>
            <p:cNvCxnSpPr/>
            <p:nvPr/>
          </p:nvCxnSpPr>
          <p:spPr>
            <a:xfrm flipH="1" flipV="1">
              <a:off x="3050462" y="4296958"/>
              <a:ext cx="13525" cy="308980"/>
            </a:xfrm>
            <a:prstGeom prst="straightConnector1">
              <a:avLst/>
            </a:prstGeom>
            <a:ln w="38100">
              <a:solidFill>
                <a:srgbClr val="0000C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U ターン矢印 5"/>
            <p:cNvSpPr/>
            <p:nvPr/>
          </p:nvSpPr>
          <p:spPr>
            <a:xfrm rot="6601370" flipV="1">
              <a:off x="4372870" y="2882602"/>
              <a:ext cx="338516" cy="1109481"/>
            </a:xfrm>
            <a:prstGeom prst="uturnArrow">
              <a:avLst>
                <a:gd name="adj1" fmla="val 12283"/>
                <a:gd name="adj2" fmla="val 25000"/>
                <a:gd name="adj3" fmla="val 25000"/>
                <a:gd name="adj4" fmla="val 43750"/>
                <a:gd name="adj5" fmla="val 75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sp>
          <p:nvSpPr>
            <p:cNvPr id="42" name="正方形/長方形 41"/>
            <p:cNvSpPr/>
            <p:nvPr/>
          </p:nvSpPr>
          <p:spPr>
            <a:xfrm>
              <a:off x="2673346" y="4341873"/>
              <a:ext cx="339258" cy="33704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ja-JP" altLang="en-US" sz="2000" b="1" i="1" dirty="0">
                  <a:solidFill>
                    <a:srgbClr val="C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eiryo UI" panose="020B0604030504040204" pitchFamily="50" charset="-128"/>
                  <a:ea typeface="Meiryo UI" panose="020B0604030504040204" pitchFamily="50" charset="-128"/>
                </a:rPr>
                <a:t>①</a:t>
              </a:r>
              <a:endParaRPr lang="ja-JP" altLang="en-US" sz="2000" b="1" i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sp>
          <p:nvSpPr>
            <p:cNvPr id="43" name="正方形/長方形 42"/>
            <p:cNvSpPr/>
            <p:nvPr/>
          </p:nvSpPr>
          <p:spPr>
            <a:xfrm>
              <a:off x="5043814" y="2924391"/>
              <a:ext cx="1850636" cy="33704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ja-JP" altLang="en-US" sz="2000" b="1" i="1" dirty="0" smtClean="0">
                  <a:solidFill>
                    <a:srgbClr val="C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eiryo UI" panose="020B0604030504040204" pitchFamily="50" charset="-128"/>
                  <a:ea typeface="Meiryo UI" panose="020B0604030504040204" pitchFamily="50" charset="-128"/>
                </a:rPr>
                <a:t>③</a:t>
              </a:r>
              <a:r>
                <a:rPr kumimoji="1" lang="ja-JP" altLang="en-US" sz="2000" dirty="0" smtClean="0">
                  <a:solidFill>
                    <a:srgbClr val="C00000"/>
                  </a:solidFill>
                  <a:latin typeface="Meiryo UI" panose="020B0604030504040204" pitchFamily="50" charset="-128"/>
                  <a:ea typeface="Meiryo UI" panose="020B0604030504040204" pitchFamily="50" charset="-128"/>
                </a:rPr>
                <a:t>可視化、行動提案</a:t>
              </a:r>
              <a:endParaRPr lang="ja-JP" altLang="en-US" sz="2000" dirty="0">
                <a:solidFill>
                  <a:srgbClr val="C00000"/>
                </a:solidFill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27171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167053" y="87923"/>
            <a:ext cx="20281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リーンキャンパス</a:t>
            </a:r>
            <a:endParaRPr kumimoji="1" lang="ja-JP" altLang="en-US" sz="24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444" y="470457"/>
            <a:ext cx="9195758" cy="6308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921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171353" y="170404"/>
            <a:ext cx="31870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</a:rPr>
              <a:t>ユーザストーリーマッピング</a:t>
            </a:r>
          </a:p>
        </p:txBody>
      </p:sp>
      <p:sp>
        <p:nvSpPr>
          <p:cNvPr id="3" name="Rectangle 3"/>
          <p:cNvSpPr/>
          <p:nvPr/>
        </p:nvSpPr>
        <p:spPr>
          <a:xfrm>
            <a:off x="1310054" y="1361612"/>
            <a:ext cx="1444083" cy="914400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</a:rPr>
              <a:t>データの測定</a:t>
            </a:r>
            <a:endParaRPr kumimoji="1" lang="en-US" altLang="ja-JP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971585" y="1361612"/>
            <a:ext cx="1444083" cy="914400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</a:rPr>
              <a:t>感情の把握</a:t>
            </a:r>
            <a:endParaRPr kumimoji="1" lang="ja-JP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633116" y="1361612"/>
            <a:ext cx="1444083" cy="914400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</a:rPr>
              <a:t>行動の把握</a:t>
            </a:r>
            <a:endParaRPr kumimoji="1" lang="ja-JP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294647" y="1361612"/>
            <a:ext cx="1444083" cy="914400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</a:rPr>
              <a:t>行動の実施</a:t>
            </a:r>
            <a:endParaRPr kumimoji="1" lang="ja-JP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956178" y="1361612"/>
            <a:ext cx="1444083" cy="914400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</a:rPr>
              <a:t>結果の確認</a:t>
            </a:r>
            <a:endParaRPr kumimoji="1" lang="ja-JP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9" name="Straight Arrow Connector 9"/>
          <p:cNvCxnSpPr/>
          <p:nvPr/>
        </p:nvCxnSpPr>
        <p:spPr>
          <a:xfrm flipV="1">
            <a:off x="1310054" y="2426868"/>
            <a:ext cx="8090207" cy="33453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21">
            <a:extLst>
              <a:ext uri="{FF2B5EF4-FFF2-40B4-BE49-F238E27FC236}">
                <a16:creationId xmlns:a16="http://schemas.microsoft.com/office/drawing/2014/main" id="{22396479-3483-8D45-A8D7-B8AC50D383A4}"/>
              </a:ext>
            </a:extLst>
          </p:cNvPr>
          <p:cNvSpPr/>
          <p:nvPr/>
        </p:nvSpPr>
        <p:spPr>
          <a:xfrm>
            <a:off x="1310053" y="4723387"/>
            <a:ext cx="1444083" cy="9144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</a:rPr>
              <a:t>心拍測定</a:t>
            </a:r>
            <a:endParaRPr kumimoji="0" lang="en-US" altLang="ja-JP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1" name="Rectangle 21">
            <a:extLst>
              <a:ext uri="{FF2B5EF4-FFF2-40B4-BE49-F238E27FC236}">
                <a16:creationId xmlns:a16="http://schemas.microsoft.com/office/drawing/2014/main" id="{22396479-3483-8D45-A8D7-B8AC50D383A4}"/>
              </a:ext>
            </a:extLst>
          </p:cNvPr>
          <p:cNvSpPr/>
          <p:nvPr/>
        </p:nvSpPr>
        <p:spPr>
          <a:xfrm>
            <a:off x="4650912" y="4723387"/>
            <a:ext cx="1444083" cy="9144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</a:rPr>
              <a:t>状態メッセージ表示</a:t>
            </a:r>
            <a:endParaRPr kumimoji="0" lang="en-US" altLang="ja-JP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2" name="Rectangle 21">
            <a:extLst>
              <a:ext uri="{FF2B5EF4-FFF2-40B4-BE49-F238E27FC236}">
                <a16:creationId xmlns:a16="http://schemas.microsoft.com/office/drawing/2014/main" id="{22396479-3483-8D45-A8D7-B8AC50D383A4}"/>
              </a:ext>
            </a:extLst>
          </p:cNvPr>
          <p:cNvSpPr/>
          <p:nvPr/>
        </p:nvSpPr>
        <p:spPr>
          <a:xfrm>
            <a:off x="2971371" y="4723387"/>
            <a:ext cx="1444083" cy="9144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</a:rPr>
              <a:t>LINE</a:t>
            </a:r>
            <a:r>
              <a:rPr kumimoji="0" lang="ja-JP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</a:rPr>
              <a:t>で</a:t>
            </a:r>
            <a:endParaRPr kumimoji="0" lang="en-US" altLang="ja-JP" sz="1600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</a:rPr>
              <a:t>レーダーチャート表示</a:t>
            </a:r>
            <a:endParaRPr kumimoji="0" lang="en-US" altLang="ja-JP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15" name="Straight Connector 19">
            <a:extLst>
              <a:ext uri="{FF2B5EF4-FFF2-40B4-BE49-F238E27FC236}">
                <a16:creationId xmlns:a16="http://schemas.microsoft.com/office/drawing/2014/main" id="{5A2BE400-5EC2-834F-9205-749F613CCF5C}"/>
              </a:ext>
            </a:extLst>
          </p:cNvPr>
          <p:cNvCxnSpPr/>
          <p:nvPr/>
        </p:nvCxnSpPr>
        <p:spPr>
          <a:xfrm>
            <a:off x="1296076" y="4579793"/>
            <a:ext cx="813600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21">
            <a:extLst>
              <a:ext uri="{FF2B5EF4-FFF2-40B4-BE49-F238E27FC236}">
                <a16:creationId xmlns:a16="http://schemas.microsoft.com/office/drawing/2014/main" id="{22396479-3483-8D45-A8D7-B8AC50D383A4}"/>
              </a:ext>
            </a:extLst>
          </p:cNvPr>
          <p:cNvSpPr/>
          <p:nvPr/>
        </p:nvSpPr>
        <p:spPr>
          <a:xfrm>
            <a:off x="7977122" y="5731073"/>
            <a:ext cx="1444083" cy="9144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</a:rPr>
              <a:t>LINE</a:t>
            </a:r>
            <a:r>
              <a:rPr kumimoji="0" lang="ja-JP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</a:rPr>
              <a:t>で</a:t>
            </a:r>
            <a:endParaRPr kumimoji="0" lang="en-US" altLang="ja-JP" sz="1600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</a:rPr>
              <a:t>時系列グラフの表示</a:t>
            </a:r>
            <a:endParaRPr kumimoji="0" lang="en-US" altLang="ja-JP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8" name="Rectangle 21">
            <a:extLst>
              <a:ext uri="{FF2B5EF4-FFF2-40B4-BE49-F238E27FC236}">
                <a16:creationId xmlns:a16="http://schemas.microsoft.com/office/drawing/2014/main" id="{22396479-3483-8D45-A8D7-B8AC50D383A4}"/>
              </a:ext>
            </a:extLst>
          </p:cNvPr>
          <p:cNvSpPr/>
          <p:nvPr/>
        </p:nvSpPr>
        <p:spPr>
          <a:xfrm>
            <a:off x="6294647" y="2583676"/>
            <a:ext cx="1444083" cy="9144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</a:rPr>
              <a:t>家事を手伝う</a:t>
            </a:r>
            <a:endParaRPr kumimoji="0" lang="en-US" altLang="ja-JP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9" name="Rectangle 21">
            <a:extLst>
              <a:ext uri="{FF2B5EF4-FFF2-40B4-BE49-F238E27FC236}">
                <a16:creationId xmlns:a16="http://schemas.microsoft.com/office/drawing/2014/main" id="{22396479-3483-8D45-A8D7-B8AC50D383A4}"/>
              </a:ext>
            </a:extLst>
          </p:cNvPr>
          <p:cNvSpPr/>
          <p:nvPr/>
        </p:nvSpPr>
        <p:spPr>
          <a:xfrm>
            <a:off x="6294647" y="3559754"/>
            <a:ext cx="1444083" cy="9144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</a:rPr>
              <a:t>奥さんの好きなものを買って帰る</a:t>
            </a:r>
            <a:endParaRPr kumimoji="0" lang="en-US" altLang="ja-JP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0" name="Rectangle 21">
            <a:extLst>
              <a:ext uri="{FF2B5EF4-FFF2-40B4-BE49-F238E27FC236}">
                <a16:creationId xmlns:a16="http://schemas.microsoft.com/office/drawing/2014/main" id="{22396479-3483-8D45-A8D7-B8AC50D383A4}"/>
              </a:ext>
            </a:extLst>
          </p:cNvPr>
          <p:cNvSpPr/>
          <p:nvPr/>
        </p:nvSpPr>
        <p:spPr>
          <a:xfrm>
            <a:off x="1310053" y="2603914"/>
            <a:ext cx="1444083" cy="9144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</a:rPr>
              <a:t>スマートウォッチで測定</a:t>
            </a:r>
            <a:endParaRPr kumimoji="0" lang="en-US" altLang="ja-JP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1" name="Rectangle 21">
            <a:extLst>
              <a:ext uri="{FF2B5EF4-FFF2-40B4-BE49-F238E27FC236}">
                <a16:creationId xmlns:a16="http://schemas.microsoft.com/office/drawing/2014/main" id="{22396479-3483-8D45-A8D7-B8AC50D383A4}"/>
              </a:ext>
            </a:extLst>
          </p:cNvPr>
          <p:cNvSpPr/>
          <p:nvPr/>
        </p:nvSpPr>
        <p:spPr>
          <a:xfrm>
            <a:off x="2971371" y="2604305"/>
            <a:ext cx="1444083" cy="9144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</a:rPr>
              <a:t>スマホで感情を確認する</a:t>
            </a:r>
            <a:endParaRPr kumimoji="0" lang="en-US" altLang="ja-JP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2396479-3483-8D45-A8D7-B8AC50D383A4}"/>
              </a:ext>
            </a:extLst>
          </p:cNvPr>
          <p:cNvSpPr/>
          <p:nvPr/>
        </p:nvSpPr>
        <p:spPr>
          <a:xfrm>
            <a:off x="7956178" y="2604305"/>
            <a:ext cx="1444083" cy="9144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</a:rPr>
              <a:t>スマホで感情を確認する</a:t>
            </a:r>
            <a:endParaRPr kumimoji="0" lang="en-US" altLang="ja-JP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6" name="Rectangle 21">
            <a:extLst>
              <a:ext uri="{FF2B5EF4-FFF2-40B4-BE49-F238E27FC236}">
                <a16:creationId xmlns:a16="http://schemas.microsoft.com/office/drawing/2014/main" id="{22396479-3483-8D45-A8D7-B8AC50D383A4}"/>
              </a:ext>
            </a:extLst>
          </p:cNvPr>
          <p:cNvSpPr/>
          <p:nvPr/>
        </p:nvSpPr>
        <p:spPr>
          <a:xfrm>
            <a:off x="4650912" y="5765186"/>
            <a:ext cx="1444083" cy="9144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</a:rPr>
              <a:t>行動の提案</a:t>
            </a:r>
            <a:endParaRPr kumimoji="0" lang="en-US" altLang="ja-JP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8" name="Rectangle 21">
            <a:extLst>
              <a:ext uri="{FF2B5EF4-FFF2-40B4-BE49-F238E27FC236}">
                <a16:creationId xmlns:a16="http://schemas.microsoft.com/office/drawing/2014/main" id="{22396479-3483-8D45-A8D7-B8AC50D383A4}"/>
              </a:ext>
            </a:extLst>
          </p:cNvPr>
          <p:cNvSpPr/>
          <p:nvPr/>
        </p:nvSpPr>
        <p:spPr>
          <a:xfrm>
            <a:off x="7977121" y="4723387"/>
            <a:ext cx="1444083" cy="9144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</a:rPr>
              <a:t>LINE</a:t>
            </a:r>
            <a:r>
              <a:rPr kumimoji="0" lang="ja-JP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</a:rPr>
              <a:t>で</a:t>
            </a:r>
            <a:endParaRPr kumimoji="0" lang="en-US" altLang="ja-JP" sz="1600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</a:rPr>
              <a:t>レーダーチャート表示</a:t>
            </a:r>
            <a:endParaRPr kumimoji="0" lang="en-US" altLang="ja-JP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335943" y="4318183"/>
            <a:ext cx="94128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</a:rPr>
              <a:t>MVP</a:t>
            </a:r>
            <a:endParaRPr kumimoji="0" lang="ja-JP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9" name="Rectangle 21">
            <a:extLst>
              <a:ext uri="{FF2B5EF4-FFF2-40B4-BE49-F238E27FC236}">
                <a16:creationId xmlns:a16="http://schemas.microsoft.com/office/drawing/2014/main" id="{22396479-3483-8D45-A8D7-B8AC50D383A4}"/>
              </a:ext>
            </a:extLst>
          </p:cNvPr>
          <p:cNvSpPr/>
          <p:nvPr/>
        </p:nvSpPr>
        <p:spPr>
          <a:xfrm>
            <a:off x="1310053" y="3556326"/>
            <a:ext cx="1444083" cy="9144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</a:rPr>
              <a:t>体温・血圧の測定</a:t>
            </a:r>
            <a:endParaRPr kumimoji="0" lang="en-US" altLang="ja-JP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41036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307730" y="386862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b="1" dirty="0" smtClean="0"/>
              <a:t>デモにあたり</a:t>
            </a:r>
            <a:endParaRPr kumimoji="1" lang="ja-JP" altLang="en-US" sz="2400" b="1" dirty="0"/>
          </a:p>
        </p:txBody>
      </p:sp>
      <p:sp>
        <p:nvSpPr>
          <p:cNvPr id="2" name="テキスト ボックス 1"/>
          <p:cNvSpPr txBox="1"/>
          <p:nvPr/>
        </p:nvSpPr>
        <p:spPr>
          <a:xfrm>
            <a:off x="0" y="967654"/>
            <a:ext cx="1208536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b="1" dirty="0" smtClean="0"/>
              <a:t>我々、グループ３は、男性ばかりのチームとなっているため、</a:t>
            </a:r>
            <a:endParaRPr kumimoji="1" lang="en-US" altLang="ja-JP" sz="3200" b="1" dirty="0" smtClean="0"/>
          </a:p>
          <a:p>
            <a:r>
              <a:rPr kumimoji="1" lang="ja-JP" altLang="en-US" sz="3200" b="1" dirty="0" smtClean="0"/>
              <a:t>偏見等、多分に</a:t>
            </a:r>
            <a:r>
              <a:rPr kumimoji="1" lang="ja-JP" altLang="en-US" sz="3200" b="1" dirty="0" err="1" smtClean="0"/>
              <a:t>お見</a:t>
            </a:r>
            <a:r>
              <a:rPr kumimoji="1" lang="ja-JP" altLang="en-US" sz="3200" b="1" dirty="0" smtClean="0"/>
              <a:t>苦しい表現、シナリオとなっておりますが、</a:t>
            </a:r>
            <a:endParaRPr kumimoji="1" lang="en-US" altLang="ja-JP" sz="3200" b="1" dirty="0" smtClean="0"/>
          </a:p>
          <a:p>
            <a:r>
              <a:rPr kumimoji="1" lang="ja-JP" altLang="en-US" sz="3200" b="1" dirty="0" smtClean="0"/>
              <a:t>どうか広い心で、ご覧頂ければ幸いです</a:t>
            </a:r>
            <a:r>
              <a:rPr kumimoji="1" lang="ja-JP" altLang="en-US" sz="3200" b="1" dirty="0" err="1" smtClean="0"/>
              <a:t>。。。</a:t>
            </a:r>
            <a:r>
              <a:rPr kumimoji="1" lang="ja-JP" altLang="en-US" sz="3200" b="1" dirty="0" smtClean="0"/>
              <a:t>汗</a:t>
            </a:r>
            <a:endParaRPr kumimoji="1" lang="ja-JP" altLang="en-US" sz="3200" b="1" dirty="0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2359" y="2610911"/>
            <a:ext cx="6488356" cy="4192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508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131884" y="193431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b="1" dirty="0" smtClean="0"/>
              <a:t>前準備</a:t>
            </a:r>
            <a:endParaRPr kumimoji="1" lang="ja-JP" altLang="en-US" sz="2400" b="1" dirty="0"/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7254" y="2258389"/>
            <a:ext cx="6543675" cy="4366250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293275" y="794345"/>
            <a:ext cx="964879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夫：「最近、君の体調が心配だから、スマートリストバンドをプレゼントするね！♡」</a:t>
            </a:r>
            <a:endParaRPr kumimoji="1" lang="en-US" altLang="ja-JP" dirty="0" smtClean="0"/>
          </a:p>
          <a:p>
            <a:r>
              <a:rPr kumimoji="1" lang="ja-JP" altLang="en-US" dirty="0" smtClean="0"/>
              <a:t>妻：「まぁ、うれしい！　ありがとう！♡」</a:t>
            </a:r>
            <a:endParaRPr kumimoji="1" lang="en-US" altLang="ja-JP" dirty="0" smtClean="0"/>
          </a:p>
          <a:p>
            <a:r>
              <a:rPr kumimoji="1" lang="ja-JP" altLang="en-US" dirty="0" smtClean="0"/>
              <a:t>夫：「これは心拍数や消費カロリーなどを測定してくれるから、身に着けておいてね！」</a:t>
            </a:r>
            <a:endParaRPr kumimoji="1" lang="en-US" altLang="ja-JP" dirty="0" smtClean="0"/>
          </a:p>
          <a:p>
            <a:r>
              <a:rPr kumimoji="1" lang="ja-JP" altLang="en-US" dirty="0" smtClean="0"/>
              <a:t>妻：「分かったわ♡」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36244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131884" y="193431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b="1" dirty="0" smtClean="0"/>
              <a:t>ある</a:t>
            </a:r>
            <a:r>
              <a:rPr kumimoji="1" lang="ja-JP" altLang="en-US" sz="2400" b="1" dirty="0"/>
              <a:t>日</a:t>
            </a: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1498" y="2082597"/>
            <a:ext cx="4533702" cy="4624377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293275" y="794345"/>
            <a:ext cx="824456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夫：「いや～、楽しくてすっかり遅くなってしまったな～笑」</a:t>
            </a:r>
            <a:endParaRPr kumimoji="1" lang="en-US" altLang="ja-JP" dirty="0" smtClean="0"/>
          </a:p>
          <a:p>
            <a:r>
              <a:rPr kumimoji="1" lang="ja-JP" altLang="en-US" dirty="0"/>
              <a:t>同僚</a:t>
            </a:r>
            <a:r>
              <a:rPr kumimoji="1" lang="ja-JP" altLang="en-US" dirty="0" smtClean="0"/>
              <a:t>：「ほんと、楽しかったな～、上司の悪口だと盛り上がるな～　笑」</a:t>
            </a:r>
            <a:endParaRPr kumimoji="1" lang="en-US" altLang="ja-JP" dirty="0" smtClean="0"/>
          </a:p>
          <a:p>
            <a:r>
              <a:rPr kumimoji="1" lang="ja-JP" altLang="en-US" dirty="0" smtClean="0"/>
              <a:t>夫：「あっ、嫁に</a:t>
            </a:r>
            <a:r>
              <a:rPr kumimoji="1" lang="en-US" altLang="ja-JP" dirty="0" smtClean="0"/>
              <a:t>LINE</a:t>
            </a:r>
            <a:r>
              <a:rPr kumimoji="1" lang="ja-JP" altLang="en-US" dirty="0" err="1" smtClean="0"/>
              <a:t>するの</a:t>
            </a:r>
            <a:r>
              <a:rPr kumimoji="1" lang="ja-JP" altLang="en-US" dirty="0" smtClean="0"/>
              <a:t>忘れてた！汗　あっ、なんか嫁からスゲー</a:t>
            </a:r>
            <a:r>
              <a:rPr kumimoji="1" lang="en-US" altLang="ja-JP" dirty="0" smtClean="0"/>
              <a:t>LINE</a:t>
            </a:r>
            <a:r>
              <a:rPr kumimoji="1" lang="ja-JP" altLang="en-US" dirty="0" smtClean="0"/>
              <a:t>が</a:t>
            </a:r>
            <a:endParaRPr kumimoji="1" lang="en-US" altLang="ja-JP" dirty="0" smtClean="0"/>
          </a:p>
          <a:p>
            <a:r>
              <a:rPr kumimoji="1" lang="ja-JP" altLang="en-US" dirty="0"/>
              <a:t>　</a:t>
            </a:r>
            <a:r>
              <a:rPr kumimoji="1" lang="ja-JP" altLang="en-US" dirty="0" smtClean="0"/>
              <a:t>　　入ってる！</a:t>
            </a:r>
            <a:r>
              <a:rPr kumimoji="1" lang="ja-JP" altLang="en-US" dirty="0" err="1" smtClean="0"/>
              <a:t>汗汗</a:t>
            </a:r>
            <a:r>
              <a:rPr kumimoji="1" lang="ja-JP" altLang="en-US" dirty="0" smtClean="0"/>
              <a:t>汗」</a:t>
            </a:r>
            <a:endParaRPr kumimoji="1" lang="en-US" altLang="ja-JP" dirty="0" smtClean="0"/>
          </a:p>
          <a:p>
            <a:r>
              <a:rPr kumimoji="1" lang="ja-JP" altLang="en-US" dirty="0"/>
              <a:t>同僚</a:t>
            </a:r>
            <a:r>
              <a:rPr kumimoji="1" lang="ja-JP" altLang="en-US" dirty="0" smtClean="0"/>
              <a:t>：「無言</a:t>
            </a:r>
            <a:r>
              <a:rPr kumimoji="1" lang="ja-JP" altLang="en-US" dirty="0" err="1" smtClean="0"/>
              <a:t>。。。。。</a:t>
            </a:r>
            <a:r>
              <a:rPr kumimoji="1" lang="ja-JP" altLang="en-US" dirty="0" smtClean="0"/>
              <a:t>」</a:t>
            </a:r>
            <a:endParaRPr kumimoji="1" lang="en-US" altLang="ja-JP" dirty="0" smtClean="0"/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09949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131884" y="193431"/>
            <a:ext cx="35702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b="1" dirty="0" smtClean="0"/>
              <a:t>感情衛星ひまわり登場！</a:t>
            </a:r>
            <a:endParaRPr kumimoji="1" lang="ja-JP" altLang="en-US" sz="2400" b="1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31884" y="803138"/>
            <a:ext cx="7792518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夫：「こんな時こそ、感情衛星ひまわりだぜ！」</a:t>
            </a:r>
            <a:endParaRPr kumimoji="1" lang="en-US" altLang="ja-JP" dirty="0" smtClean="0"/>
          </a:p>
          <a:p>
            <a:r>
              <a:rPr kumimoji="1" lang="ja-JP" altLang="en-US" dirty="0"/>
              <a:t>同僚</a:t>
            </a:r>
            <a:r>
              <a:rPr kumimoji="1" lang="ja-JP" altLang="en-US" dirty="0" smtClean="0"/>
              <a:t>：「なに、それ？？」</a:t>
            </a:r>
            <a:endParaRPr kumimoji="1" lang="en-US" altLang="ja-JP" dirty="0" smtClean="0"/>
          </a:p>
          <a:p>
            <a:r>
              <a:rPr kumimoji="1" lang="ja-JP" altLang="en-US" dirty="0" smtClean="0"/>
              <a:t>夫：「</a:t>
            </a:r>
            <a:r>
              <a:rPr kumimoji="1" lang="en-US" altLang="ja-JP" dirty="0" smtClean="0"/>
              <a:t>LINE</a:t>
            </a:r>
            <a:r>
              <a:rPr kumimoji="1" lang="ja-JP" altLang="en-US" dirty="0" smtClean="0"/>
              <a:t>で、感情衛星ひまわりフレンドに</a:t>
            </a:r>
            <a:r>
              <a:rPr kumimoji="1" lang="en-US" altLang="ja-JP" dirty="0" smtClean="0"/>
              <a:t>『</a:t>
            </a:r>
            <a:r>
              <a:rPr kumimoji="1" lang="ja-JP" altLang="en-US" dirty="0" smtClean="0"/>
              <a:t>へ</a:t>
            </a:r>
            <a:r>
              <a:rPr kumimoji="1" lang="ja-JP" altLang="en-US" dirty="0"/>
              <a:t>い</a:t>
            </a:r>
            <a:r>
              <a:rPr kumimoji="1" lang="ja-JP" altLang="en-US" dirty="0" smtClean="0"/>
              <a:t>、</a:t>
            </a:r>
            <a:r>
              <a:rPr kumimoji="1" lang="ja-JP" altLang="en-US" dirty="0" err="1" smtClean="0"/>
              <a:t>あや</a:t>
            </a:r>
            <a:r>
              <a:rPr kumimoji="1" lang="en-US" altLang="ja-JP" dirty="0" smtClean="0"/>
              <a:t>』</a:t>
            </a:r>
            <a:r>
              <a:rPr kumimoji="1" lang="ja-JP" altLang="en-US" dirty="0" smtClean="0"/>
              <a:t>と打つだろ。</a:t>
            </a:r>
            <a:endParaRPr kumimoji="1" lang="en-US" altLang="ja-JP" dirty="0" smtClean="0"/>
          </a:p>
          <a:p>
            <a:r>
              <a:rPr kumimoji="1" lang="ja-JP" altLang="en-US" dirty="0"/>
              <a:t>　</a:t>
            </a:r>
            <a:r>
              <a:rPr kumimoji="1" lang="ja-JP" altLang="en-US" dirty="0" smtClean="0"/>
              <a:t>　　そうするとだな　ニヤリ」</a:t>
            </a:r>
            <a:endParaRPr kumimoji="1" lang="en-US" altLang="ja-JP" dirty="0" smtClean="0"/>
          </a:p>
          <a:p>
            <a:r>
              <a:rPr kumimoji="1" lang="ja-JP" altLang="en-US" dirty="0"/>
              <a:t>同僚</a:t>
            </a:r>
            <a:r>
              <a:rPr kumimoji="1" lang="ja-JP" altLang="en-US" dirty="0" smtClean="0"/>
              <a:t>：「スゲー！！！」</a:t>
            </a:r>
            <a:endParaRPr kumimoji="1" lang="en-US" altLang="ja-JP" dirty="0" smtClean="0"/>
          </a:p>
          <a:p>
            <a:r>
              <a:rPr kumimoji="1" lang="ja-JP" altLang="en-US" dirty="0" smtClean="0"/>
              <a:t>夫：「かなり激高してるぞ！</a:t>
            </a:r>
            <a:r>
              <a:rPr kumimoji="1" lang="ja-JP" altLang="en-US" dirty="0" err="1" smtClean="0"/>
              <a:t>汗汗</a:t>
            </a:r>
            <a:r>
              <a:rPr kumimoji="1" lang="ja-JP" altLang="en-US" dirty="0" smtClean="0"/>
              <a:t>汗」</a:t>
            </a:r>
            <a:endParaRPr kumimoji="1" lang="en-US" altLang="ja-JP" dirty="0" smtClean="0"/>
          </a:p>
          <a:p>
            <a:r>
              <a:rPr kumimoji="1" lang="ja-JP" altLang="en-US" dirty="0"/>
              <a:t>　</a:t>
            </a:r>
            <a:r>
              <a:rPr kumimoji="1" lang="ja-JP" altLang="en-US" dirty="0" smtClean="0"/>
              <a:t>　「何かプレゼント買って帰ろう！</a:t>
            </a:r>
            <a:r>
              <a:rPr kumimoji="1" lang="ja-JP" altLang="en-US" dirty="0" err="1" smtClean="0"/>
              <a:t>汗汗</a:t>
            </a:r>
            <a:r>
              <a:rPr kumimoji="1" lang="ja-JP" altLang="en-US" dirty="0" smtClean="0"/>
              <a:t>汗」</a:t>
            </a:r>
            <a:endParaRPr kumimoji="1" lang="en-US" altLang="ja-JP" dirty="0" smtClean="0"/>
          </a:p>
          <a:p>
            <a:endParaRPr kumimoji="1" lang="ja-JP" altLang="en-US" dirty="0"/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275" y="2963009"/>
            <a:ext cx="4421633" cy="2927838"/>
          </a:xfrm>
          <a:prstGeom prst="rect">
            <a:avLst/>
          </a:prstGeom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8960" y="3189904"/>
            <a:ext cx="3497107" cy="2780074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6067" y="0"/>
            <a:ext cx="3487068" cy="6787662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26735" y="4211172"/>
            <a:ext cx="1940685" cy="167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390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131884" y="193431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b="1" dirty="0" smtClean="0"/>
              <a:t>本日のデモ環境</a:t>
            </a:r>
            <a:endParaRPr kumimoji="1" lang="ja-JP" altLang="en-US" sz="2400" b="1" dirty="0"/>
          </a:p>
        </p:txBody>
      </p:sp>
      <p:sp>
        <p:nvSpPr>
          <p:cNvPr id="6" name="雲 5"/>
          <p:cNvSpPr/>
          <p:nvPr/>
        </p:nvSpPr>
        <p:spPr>
          <a:xfrm>
            <a:off x="3305908" y="712613"/>
            <a:ext cx="3842238" cy="1547447"/>
          </a:xfrm>
          <a:prstGeom prst="cloud">
            <a:avLst/>
          </a:prstGeom>
          <a:solidFill>
            <a:srgbClr val="99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898" y="4405730"/>
            <a:ext cx="1852893" cy="1967644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7833022">
            <a:off x="1765374" y="5223782"/>
            <a:ext cx="398242" cy="527854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8396" y="916693"/>
            <a:ext cx="997475" cy="979975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37594" y="4484430"/>
            <a:ext cx="1056909" cy="2138835"/>
          </a:xfrm>
          <a:prstGeom prst="rect">
            <a:avLst/>
          </a:prstGeom>
        </p:spPr>
      </p:pic>
      <p:pic>
        <p:nvPicPr>
          <p:cNvPr id="14" name="図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79430" y="5654370"/>
            <a:ext cx="535941" cy="529636"/>
          </a:xfrm>
          <a:prstGeom prst="rect">
            <a:avLst/>
          </a:prstGeom>
        </p:spPr>
      </p:pic>
      <p:cxnSp>
        <p:nvCxnSpPr>
          <p:cNvPr id="17" name="直線矢印コネクタ 16"/>
          <p:cNvCxnSpPr/>
          <p:nvPr/>
        </p:nvCxnSpPr>
        <p:spPr>
          <a:xfrm flipH="1" flipV="1">
            <a:off x="6065483" y="1874075"/>
            <a:ext cx="3640014" cy="277836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矢印コネクタ 18"/>
          <p:cNvCxnSpPr/>
          <p:nvPr/>
        </p:nvCxnSpPr>
        <p:spPr>
          <a:xfrm>
            <a:off x="6515100" y="1467659"/>
            <a:ext cx="3701070" cy="284936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図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99370" y="4647229"/>
            <a:ext cx="2554525" cy="2014282"/>
          </a:xfrm>
          <a:prstGeom prst="rect">
            <a:avLst/>
          </a:prstGeom>
        </p:spPr>
      </p:pic>
      <p:cxnSp>
        <p:nvCxnSpPr>
          <p:cNvPr id="26" name="直線コネクタ 25"/>
          <p:cNvCxnSpPr/>
          <p:nvPr/>
        </p:nvCxnSpPr>
        <p:spPr>
          <a:xfrm flipV="1">
            <a:off x="1899151" y="4652443"/>
            <a:ext cx="643738" cy="5374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コネクタ 27"/>
          <p:cNvCxnSpPr/>
          <p:nvPr/>
        </p:nvCxnSpPr>
        <p:spPr>
          <a:xfrm>
            <a:off x="1821707" y="5654370"/>
            <a:ext cx="777663" cy="10071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テキスト ボックス 28"/>
          <p:cNvSpPr txBox="1"/>
          <p:nvPr/>
        </p:nvSpPr>
        <p:spPr>
          <a:xfrm>
            <a:off x="2534827" y="4000898"/>
            <a:ext cx="36471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今回は、スマートリストバンドを</a:t>
            </a:r>
            <a:endParaRPr kumimoji="1" lang="en-US" altLang="ja-JP" dirty="0" smtClean="0"/>
          </a:p>
          <a:p>
            <a:r>
              <a:rPr kumimoji="1" lang="ja-JP" altLang="en-US" dirty="0" smtClean="0"/>
              <a:t>ラズパイ＋心拍センサで代替</a:t>
            </a:r>
            <a:endParaRPr kumimoji="1" lang="ja-JP" altLang="en-US" dirty="0"/>
          </a:p>
        </p:txBody>
      </p:sp>
      <p:cxnSp>
        <p:nvCxnSpPr>
          <p:cNvPr id="32" name="直線矢印コネクタ 31"/>
          <p:cNvCxnSpPr/>
          <p:nvPr/>
        </p:nvCxnSpPr>
        <p:spPr>
          <a:xfrm flipV="1">
            <a:off x="1821707" y="1518718"/>
            <a:ext cx="2066638" cy="351679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テキスト ボックス 35"/>
          <p:cNvSpPr txBox="1"/>
          <p:nvPr/>
        </p:nvSpPr>
        <p:spPr>
          <a:xfrm rot="18011545">
            <a:off x="1064764" y="2895700"/>
            <a:ext cx="30893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定期的</a:t>
            </a:r>
            <a:r>
              <a:rPr kumimoji="1" lang="ja-JP" altLang="en-US" dirty="0" smtClean="0"/>
              <a:t>に心拍データ</a:t>
            </a:r>
            <a:r>
              <a:rPr kumimoji="1" lang="en-US" altLang="ja-JP" dirty="0" smtClean="0"/>
              <a:t>Upload</a:t>
            </a:r>
          </a:p>
        </p:txBody>
      </p:sp>
      <p:sp>
        <p:nvSpPr>
          <p:cNvPr id="37" name="テキスト ボックス 36"/>
          <p:cNvSpPr txBox="1"/>
          <p:nvPr/>
        </p:nvSpPr>
        <p:spPr>
          <a:xfrm rot="2330267">
            <a:off x="6182140" y="3381165"/>
            <a:ext cx="3406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LINE</a:t>
            </a:r>
            <a:r>
              <a:rPr kumimoji="1" lang="ja-JP" altLang="en-US" dirty="0" smtClean="0"/>
              <a:t>メッセージ「へい、あや」</a:t>
            </a:r>
            <a:endParaRPr kumimoji="1" lang="en-US" altLang="ja-JP" dirty="0" smtClean="0"/>
          </a:p>
        </p:txBody>
      </p:sp>
      <p:sp>
        <p:nvSpPr>
          <p:cNvPr id="38" name="テキスト ボックス 37"/>
          <p:cNvSpPr txBox="1"/>
          <p:nvPr/>
        </p:nvSpPr>
        <p:spPr>
          <a:xfrm rot="2330267">
            <a:off x="6769806" y="2506437"/>
            <a:ext cx="3637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LINE</a:t>
            </a:r>
            <a:r>
              <a:rPr kumimoji="1" lang="ja-JP" altLang="en-US" dirty="0" smtClean="0"/>
              <a:t>メッセージで感情指標　受信</a:t>
            </a:r>
            <a:endParaRPr kumimoji="1" lang="en-US" altLang="ja-JP" dirty="0" smtClean="0"/>
          </a:p>
        </p:txBody>
      </p:sp>
      <p:sp>
        <p:nvSpPr>
          <p:cNvPr id="39" name="テキスト ボックス 38"/>
          <p:cNvSpPr txBox="1"/>
          <p:nvPr/>
        </p:nvSpPr>
        <p:spPr>
          <a:xfrm>
            <a:off x="131884" y="3814747"/>
            <a:ext cx="15600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あやさん</a:t>
            </a:r>
            <a:endParaRPr kumimoji="1" lang="en-US" altLang="ja-JP" dirty="0" smtClean="0"/>
          </a:p>
          <a:p>
            <a:r>
              <a:rPr kumimoji="1" lang="ja-JP" altLang="en-US" dirty="0" smtClean="0"/>
              <a:t>（</a:t>
            </a:r>
            <a:r>
              <a:rPr kumimoji="1" lang="en-US" altLang="ja-JP" dirty="0" err="1" smtClean="0"/>
              <a:t>yaso</a:t>
            </a:r>
            <a:r>
              <a:rPr kumimoji="1" lang="ja-JP" altLang="en-US" dirty="0" smtClean="0"/>
              <a:t>の妻）</a:t>
            </a:r>
            <a:endParaRPr kumimoji="1" lang="en-US" altLang="ja-JP" dirty="0" smtClean="0"/>
          </a:p>
        </p:txBody>
      </p:sp>
    </p:spTree>
    <p:extLst>
      <p:ext uri="{BB962C8B-B14F-4D97-AF65-F5344CB8AC3E}">
        <p14:creationId xmlns:p14="http://schemas.microsoft.com/office/powerpoint/2010/main" val="1424721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ファセット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142</TotalTime>
  <Words>462</Words>
  <Application>Microsoft Office PowerPoint</Application>
  <PresentationFormat>ワイド画面</PresentationFormat>
  <Paragraphs>114</Paragraphs>
  <Slides>12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12</vt:i4>
      </vt:variant>
    </vt:vector>
  </HeadingPairs>
  <TitlesOfParts>
    <vt:vector size="18" baseType="lpstr">
      <vt:lpstr>Meiryo UI</vt:lpstr>
      <vt:lpstr>メイリオ</vt:lpstr>
      <vt:lpstr>Arial</vt:lpstr>
      <vt:lpstr>Trebuchet MS</vt:lpstr>
      <vt:lpstr>Wingdings 3</vt:lpstr>
      <vt:lpstr>ファセット</vt:lpstr>
      <vt:lpstr>   顔色モニター 感情衛星「ひまわり」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様々な方々に対して展開可能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感情衛星「ひまわり」</dc:title>
  <dc:creator>WASEDA</dc:creator>
  <cp:lastModifiedBy>WASEDA</cp:lastModifiedBy>
  <cp:revision>31</cp:revision>
  <dcterms:created xsi:type="dcterms:W3CDTF">2018-09-29T00:19:36Z</dcterms:created>
  <dcterms:modified xsi:type="dcterms:W3CDTF">2018-09-29T04:38:05Z</dcterms:modified>
</cp:coreProperties>
</file>